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5" d="100"/>
          <a:sy n="95" d="100"/>
        </p:scale>
        <p:origin x="664" y="72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6142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7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572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204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8698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3100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2912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96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2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7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5113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835" y="533400"/>
            <a:ext cx="8534400" cy="457200"/>
          </a:xfrm>
        </p:spPr>
        <p:txBody>
          <a:bodyPr>
            <a:normAutofit fontScale="90000"/>
          </a:bodyPr>
          <a:lstStyle/>
          <a:p>
            <a:r>
              <a:rPr lang="ro-RO" sz="2000" b="1" dirty="0" err="1" smtClean="0"/>
              <a:t>Informaţii</a:t>
            </a:r>
            <a:r>
              <a:rPr lang="ro-RO" sz="2000" b="1" dirty="0" smtClean="0"/>
              <a:t> </a:t>
            </a:r>
            <a:r>
              <a:rPr lang="ro-RO" sz="2000" b="1" dirty="0"/>
              <a:t>privind venitul reglementat şi venitul </a:t>
            </a:r>
            <a:r>
              <a:rPr lang="ro-RO" sz="2000" b="1" dirty="0" smtClean="0"/>
              <a:t>reglementat corectat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02336" y="1430594"/>
            <a:ext cx="11338560" cy="4668454"/>
          </a:xfrm>
        </p:spPr>
        <p:txBody>
          <a:bodyPr>
            <a:normAutofit/>
          </a:bodyPr>
          <a:lstStyle/>
          <a:p>
            <a:r>
              <a:rPr lang="en-US" sz="1600" dirty="0"/>
              <a:t>a) </a:t>
            </a:r>
            <a:r>
              <a:rPr lang="ro-RO" sz="1600" dirty="0"/>
              <a:t>Venitul</a:t>
            </a:r>
            <a:r>
              <a:rPr lang="en-US" sz="1600" dirty="0"/>
              <a:t> </a:t>
            </a:r>
            <a:r>
              <a:rPr lang="en-US" sz="1600" dirty="0" err="1"/>
              <a:t>reglementat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venitul</a:t>
            </a:r>
            <a:r>
              <a:rPr lang="en-US" sz="1600" dirty="0"/>
              <a:t> total </a:t>
            </a:r>
            <a:r>
              <a:rPr lang="en-US" sz="1600" dirty="0" err="1"/>
              <a:t>aprobate</a:t>
            </a:r>
            <a:r>
              <a:rPr lang="en-US" sz="1600" dirty="0"/>
              <a:t> pentru </a:t>
            </a:r>
            <a:r>
              <a:rPr lang="en-US" sz="1600" dirty="0" err="1"/>
              <a:t>perioada</a:t>
            </a:r>
            <a:r>
              <a:rPr lang="en-US" sz="1600" dirty="0"/>
              <a:t> </a:t>
            </a:r>
            <a:r>
              <a:rPr lang="en-US" sz="1600" dirty="0" smtClean="0"/>
              <a:t>oct.2020-sept.2021</a:t>
            </a:r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  <a:p>
            <a:pPr>
              <a:lnSpc>
                <a:spcPct val="150000"/>
              </a:lnSpc>
            </a:pPr>
            <a:endParaRPr lang="en-US" sz="1600" dirty="0"/>
          </a:p>
          <a:p>
            <a:r>
              <a:rPr lang="en-US" sz="1600" dirty="0"/>
              <a:t>b) </a:t>
            </a:r>
            <a:r>
              <a:rPr lang="en-US" sz="1600" dirty="0" err="1"/>
              <a:t>Modific</a:t>
            </a:r>
            <a:r>
              <a:rPr lang="vi-VN" sz="1600" dirty="0"/>
              <a:t>ă</a:t>
            </a:r>
            <a:r>
              <a:rPr lang="en-US" sz="1600" dirty="0"/>
              <a:t>rile de la un an la </a:t>
            </a:r>
            <a:r>
              <a:rPr lang="en-US" sz="1600" dirty="0" err="1"/>
              <a:t>altul</a:t>
            </a:r>
            <a:r>
              <a:rPr lang="en-US" sz="1600" dirty="0"/>
              <a:t> ale </a:t>
            </a:r>
            <a:r>
              <a:rPr lang="en-US" sz="1600" dirty="0" err="1"/>
              <a:t>veniturilor</a:t>
            </a:r>
            <a:r>
              <a:rPr lang="en-US" sz="1600" dirty="0"/>
              <a:t> </a:t>
            </a:r>
            <a:r>
              <a:rPr lang="en-US" sz="1600" dirty="0" err="1"/>
              <a:t>aprobate</a:t>
            </a:r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ro-RO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995155"/>
              </p:ext>
            </p:extLst>
          </p:nvPr>
        </p:nvGraphicFramePr>
        <p:xfrm>
          <a:off x="1726790" y="4281360"/>
          <a:ext cx="8738420" cy="189280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751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971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721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090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849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32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Nr. Crt.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Venit aprobat oct.2019-sept.2020 (mii lei)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Venit aprobat oct.2020-sept.2021 (mii lei)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Evolutie venit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0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Opex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679.596,84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695.505,65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2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 err="1">
                          <a:effectLst/>
                        </a:rPr>
                        <a:t>Capex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393.383,07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446.537,17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3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b="0" dirty="0" err="1" smtClean="0">
                          <a:effectLst/>
                        </a:rPr>
                        <a:t>Costuri</a:t>
                      </a:r>
                      <a:r>
                        <a:rPr lang="en-US" sz="1200" b="0" dirty="0" smtClean="0">
                          <a:effectLst/>
                        </a:rPr>
                        <a:t> </a:t>
                      </a:r>
                      <a:r>
                        <a:rPr lang="en-US" sz="1200" b="0" dirty="0" err="1" smtClean="0">
                          <a:effectLst/>
                        </a:rPr>
                        <a:t>preluate</a:t>
                      </a:r>
                      <a:r>
                        <a:rPr lang="en-US" sz="1200" b="0" dirty="0" smtClean="0">
                          <a:effectLst/>
                        </a:rPr>
                        <a:t> direct</a:t>
                      </a:r>
                      <a:endParaRPr lang="ro-RO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141.427,54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147.047,66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4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 smtClean="0">
                          <a:effectLst/>
                        </a:rPr>
                        <a:t>Venit reglementat (1.+2</a:t>
                      </a:r>
                      <a:r>
                        <a:rPr lang="en-US" sz="1200" b="1" dirty="0" smtClean="0">
                          <a:effectLst/>
                        </a:rPr>
                        <a:t>.+3</a:t>
                      </a:r>
                      <a:r>
                        <a:rPr lang="ro-RO" sz="1200" b="1" dirty="0" smtClean="0">
                          <a:effectLst/>
                        </a:rPr>
                        <a:t>.)</a:t>
                      </a:r>
                      <a:endParaRPr lang="ro-RO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1.214.407,45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1.289.090,48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106,15%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5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effectLst/>
                        </a:rPr>
                        <a:t>Diferențe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-167.888,44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-304.478,15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181,36%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*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 smtClean="0">
                          <a:effectLst/>
                        </a:rPr>
                        <a:t>Venitul</a:t>
                      </a:r>
                      <a:r>
                        <a:rPr lang="en-US" sz="1200" b="1" dirty="0" smtClean="0">
                          <a:effectLst/>
                        </a:rPr>
                        <a:t> </a:t>
                      </a:r>
                      <a:r>
                        <a:rPr lang="en-US" sz="1200" b="1" dirty="0" err="1" smtClean="0">
                          <a:effectLst/>
                        </a:rPr>
                        <a:t>reglementat</a:t>
                      </a:r>
                      <a:r>
                        <a:rPr lang="en-US" sz="1200" b="1" dirty="0" smtClean="0">
                          <a:effectLst/>
                        </a:rPr>
                        <a:t> </a:t>
                      </a:r>
                      <a:r>
                        <a:rPr lang="en-US" sz="1200" b="1" dirty="0" err="1" smtClean="0">
                          <a:effectLst/>
                        </a:rPr>
                        <a:t>corectat</a:t>
                      </a:r>
                      <a:r>
                        <a:rPr lang="ro-RO" sz="1200" b="1" dirty="0" smtClean="0">
                          <a:effectLst/>
                        </a:rPr>
                        <a:t> (4</a:t>
                      </a:r>
                      <a:r>
                        <a:rPr lang="ro-RO" sz="1200" b="1" dirty="0">
                          <a:effectLst/>
                        </a:rPr>
                        <a:t>.+5.)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1.046.519,01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984.612,34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65" y="304800"/>
            <a:ext cx="122703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878312"/>
              </p:ext>
            </p:extLst>
          </p:nvPr>
        </p:nvGraphicFramePr>
        <p:xfrm>
          <a:off x="3618271" y="1740503"/>
          <a:ext cx="5348749" cy="22506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7142"/>
                <a:gridCol w="2927555"/>
                <a:gridCol w="1814052"/>
              </a:tblGrid>
              <a:tr h="43120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 err="1">
                          <a:effectLst/>
                        </a:rPr>
                        <a:t>Nr</a:t>
                      </a:r>
                      <a:r>
                        <a:rPr lang="en-US" sz="1000" u="none" strike="noStrike" dirty="0">
                          <a:effectLst/>
                        </a:rPr>
                        <a:t>. </a:t>
                      </a:r>
                      <a:r>
                        <a:rPr lang="en-US" sz="1000" u="none" strike="noStrike" dirty="0" err="1">
                          <a:effectLst/>
                        </a:rPr>
                        <a:t>Crt</a:t>
                      </a:r>
                      <a:r>
                        <a:rPr lang="en-US" sz="1000" u="none" strike="noStrike" dirty="0">
                          <a:effectLst/>
                        </a:rPr>
                        <a:t>.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Indicator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Venit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aprobat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oct.2020-sept.2021 (mii lei)</a:t>
                      </a: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</a:tr>
              <a:tr h="175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 err="1">
                          <a:effectLst/>
                        </a:rPr>
                        <a:t>Opex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695.505,65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Capex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446.537,17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75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 err="1">
                          <a:effectLst/>
                        </a:rPr>
                        <a:t>Costuri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preluate</a:t>
                      </a:r>
                      <a:r>
                        <a:rPr lang="en-US" sz="1000" u="none" strike="noStrike" dirty="0">
                          <a:effectLst/>
                        </a:rPr>
                        <a:t> direct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147.047,66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11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u="none" strike="noStrike" dirty="0" err="1">
                          <a:effectLst/>
                        </a:rPr>
                        <a:t>Venit</a:t>
                      </a:r>
                      <a:r>
                        <a:rPr lang="fr-FR" sz="1000" b="1" u="none" strike="noStrike" dirty="0">
                          <a:effectLst/>
                        </a:rPr>
                        <a:t> </a:t>
                      </a:r>
                      <a:r>
                        <a:rPr lang="fr-FR" sz="1000" b="1" u="none" strike="noStrike" dirty="0" err="1">
                          <a:effectLst/>
                        </a:rPr>
                        <a:t>reglementat</a:t>
                      </a:r>
                      <a:r>
                        <a:rPr lang="fr-FR" sz="1000" b="1" u="none" strike="noStrike" dirty="0">
                          <a:effectLst/>
                        </a:rPr>
                        <a:t> (1.+2.+3.)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1.289.090,48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75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 err="1">
                          <a:effectLst/>
                        </a:rPr>
                        <a:t>Diferențe</a:t>
                      </a:r>
                      <a:r>
                        <a:rPr lang="en-US" sz="1000" u="none" strike="noStrike" dirty="0">
                          <a:effectLst/>
                        </a:rPr>
                        <a:t>, din care: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-304.478,15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512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5.1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 - </a:t>
                      </a:r>
                      <a:r>
                        <a:rPr lang="en-US" sz="900" u="none" strike="noStrike" dirty="0" err="1">
                          <a:effectLst/>
                        </a:rPr>
                        <a:t>componenta</a:t>
                      </a:r>
                      <a:r>
                        <a:rPr lang="en-US" sz="900" u="none" strike="noStrike" dirty="0">
                          <a:effectLst/>
                        </a:rPr>
                        <a:t> de </a:t>
                      </a:r>
                      <a:r>
                        <a:rPr lang="en-US" sz="900" u="none" strike="noStrike" dirty="0" err="1">
                          <a:effectLst/>
                        </a:rPr>
                        <a:t>redistribuire</a:t>
                      </a:r>
                      <a:r>
                        <a:rPr lang="en-US" sz="900" u="none" strike="noStrike" dirty="0">
                          <a:effectLst/>
                        </a:rPr>
                        <a:t> a </a:t>
                      </a:r>
                      <a:r>
                        <a:rPr lang="en-US" sz="900" u="none" strike="noStrike" dirty="0" err="1">
                          <a:effectLst/>
                        </a:rPr>
                        <a:t>sporului</a:t>
                      </a:r>
                      <a:r>
                        <a:rPr lang="en-US" sz="900" u="none" strike="noStrike" dirty="0">
                          <a:effectLst/>
                        </a:rPr>
                        <a:t> de  </a:t>
                      </a:r>
                      <a:r>
                        <a:rPr lang="en-US" sz="900" u="none" strike="noStrike" dirty="0" err="1">
                          <a:effectLst/>
                        </a:rPr>
                        <a:t>eficienţă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-92.789,12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75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5.2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 - </a:t>
                      </a:r>
                      <a:r>
                        <a:rPr lang="en-US" sz="900" u="none" strike="noStrike" dirty="0" err="1" smtClean="0">
                          <a:effectLst/>
                        </a:rPr>
                        <a:t>componente</a:t>
                      </a:r>
                      <a:r>
                        <a:rPr lang="en-US" sz="900" u="none" strike="noStrike" dirty="0" smtClean="0">
                          <a:effectLst/>
                        </a:rPr>
                        <a:t> </a:t>
                      </a:r>
                      <a:r>
                        <a:rPr lang="en-US" sz="900" u="none" strike="noStrike" dirty="0">
                          <a:effectLst/>
                        </a:rPr>
                        <a:t>de </a:t>
                      </a:r>
                      <a:r>
                        <a:rPr lang="en-US" sz="900" u="none" strike="noStrike" dirty="0" err="1">
                          <a:effectLst/>
                        </a:rPr>
                        <a:t>corecţie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smtClean="0">
                          <a:effectLst/>
                        </a:rPr>
                        <a:t>ale </a:t>
                      </a:r>
                      <a:r>
                        <a:rPr lang="en-US" sz="900" u="none" strike="noStrike" dirty="0" err="1" smtClean="0">
                          <a:effectLst/>
                        </a:rPr>
                        <a:t>venitului</a:t>
                      </a:r>
                      <a:r>
                        <a:rPr lang="en-US" sz="900" u="none" strike="noStrike" dirty="0" smtClean="0">
                          <a:effectLst/>
                        </a:rPr>
                        <a:t> </a:t>
                      </a:r>
                      <a:r>
                        <a:rPr lang="en-US" sz="900" u="none" strike="noStrike" dirty="0" err="1" smtClean="0">
                          <a:effectLst/>
                        </a:rPr>
                        <a:t>reglementat</a:t>
                      </a:r>
                      <a:r>
                        <a:rPr lang="en-US" sz="900" u="none" strike="noStrike" dirty="0" smtClean="0">
                          <a:effectLst/>
                        </a:rPr>
                        <a:t>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-211.689,03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11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*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u="none" strike="noStrike" dirty="0" err="1">
                          <a:effectLst/>
                        </a:rPr>
                        <a:t>Venitul</a:t>
                      </a:r>
                      <a:r>
                        <a:rPr lang="fr-FR" sz="1000" b="1" u="none" strike="noStrike" dirty="0">
                          <a:effectLst/>
                        </a:rPr>
                        <a:t> </a:t>
                      </a:r>
                      <a:r>
                        <a:rPr lang="fr-FR" sz="1000" b="1" u="none" strike="noStrike" dirty="0" err="1">
                          <a:effectLst/>
                        </a:rPr>
                        <a:t>reglementat</a:t>
                      </a:r>
                      <a:r>
                        <a:rPr lang="fr-FR" sz="1000" b="1" u="none" strike="noStrike" dirty="0">
                          <a:effectLst/>
                        </a:rPr>
                        <a:t> </a:t>
                      </a:r>
                      <a:r>
                        <a:rPr lang="fr-FR" sz="1000" b="1" u="none" strike="noStrike" dirty="0" err="1">
                          <a:effectLst/>
                        </a:rPr>
                        <a:t>corectat</a:t>
                      </a:r>
                      <a:r>
                        <a:rPr lang="fr-FR" sz="1000" b="1" u="none" strike="noStrike" dirty="0">
                          <a:effectLst/>
                        </a:rPr>
                        <a:t> (4.+5.)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984.612,34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47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189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Georgia</vt:lpstr>
      <vt:lpstr>Times New Roman</vt:lpstr>
      <vt:lpstr>Wingdings</vt:lpstr>
      <vt:lpstr>Wingdings 2</vt:lpstr>
      <vt:lpstr>Civic</vt:lpstr>
      <vt:lpstr>Informaţii privind venitul reglementat şi venitul reglementat corectat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Mihai Iuliu Fodor</cp:lastModifiedBy>
  <cp:revision>19</cp:revision>
  <dcterms:created xsi:type="dcterms:W3CDTF">2018-07-31T10:06:02Z</dcterms:created>
  <dcterms:modified xsi:type="dcterms:W3CDTF">2020-09-01T06:31:01Z</dcterms:modified>
</cp:coreProperties>
</file>