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4" r:id="rId1"/>
  </p:sldMasterIdLst>
  <p:sldIdLst>
    <p:sldId id="26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84" d="100"/>
          <a:sy n="84" d="100"/>
        </p:scale>
        <p:origin x="816" y="78"/>
      </p:cViewPr>
      <p:guideLst>
        <p:guide orient="horz" pos="66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3048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8A40-9BB5-47E2-A42C-ECC6F70C8BE1}" type="datetime1">
              <a:rPr lang="en-US" smtClean="0"/>
              <a:pPr/>
              <a:t>7/14/2020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207264" y="2420112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871785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D029-5226-444C-81BE-0ACA76FADA4E}" type="datetime1">
              <a:rPr lang="en-US" smtClean="0"/>
              <a:pPr/>
              <a:t>7/14/2020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2189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6403340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9119616" y="2925763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9245600" y="3020251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21216" y="3009903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8864B-4047-44FA-BB3F-77E8F5986E07}" type="datetime1">
              <a:rPr lang="en-US" smtClean="0"/>
              <a:pPr/>
              <a:t>7/14/2020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55200" y="304803"/>
            <a:ext cx="1930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73373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A5A5-6D3E-4B27-958E-7C2341A4BEA0}" type="datetime1">
              <a:rPr lang="en-US" smtClean="0"/>
              <a:pPr/>
              <a:t>7/14/2020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15584" y="1026374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808230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7264" y="142352"/>
            <a:ext cx="11777472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4569" y="2743202"/>
            <a:ext cx="8640233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9FF78-2FDC-4EE5-8FB5-CB5311265E0D}" type="datetime1">
              <a:rPr lang="en-US" smtClean="0"/>
              <a:pPr/>
              <a:t>7/14/2020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203200" y="2438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888774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21600" y="6409944"/>
            <a:ext cx="4059936" cy="365760"/>
          </a:xfrm>
        </p:spPr>
        <p:txBody>
          <a:bodyPr/>
          <a:lstStyle/>
          <a:p>
            <a:fld id="{7607CF45-8A00-4FF7-A7BE-80F7E50264E9}" type="datetime1">
              <a:rPr lang="en-US" smtClean="0"/>
              <a:pPr/>
              <a:t>7/14/2020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6084109" y="1575654"/>
            <a:ext cx="11895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338267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6096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3200" y="1371600"/>
            <a:ext cx="11777472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4564" y="6391656"/>
            <a:ext cx="11777472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2338" y="1524001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388442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690F-97DD-4A68-82B6-92C26B30ABC5}" type="datetime1">
              <a:rPr lang="en-US" smtClean="0"/>
              <a:pPr/>
              <a:t>7/14/2020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6400" y="6409944"/>
            <a:ext cx="47752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203200" y="128016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402336" y="2471384"/>
            <a:ext cx="5388864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791200" y="1042418"/>
            <a:ext cx="6096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094065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7EF11-735F-4ACC-9151-C3984C16448A}" type="datetime1">
              <a:rPr lang="en-US" smtClean="0"/>
              <a:pPr/>
              <a:t>7/14/2020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1200" y="1036022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120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7495E-D411-46C7-85C8-DB4F8349F469}" type="datetime1">
              <a:rPr lang="en-US" smtClean="0"/>
              <a:pPr/>
              <a:t>7/14/2020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689600" y="6324600"/>
            <a:ext cx="8128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658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203200" y="152400"/>
            <a:ext cx="11777472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08000" y="1981202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B1EE-35B2-4DC7-A243-62265AB103C8}" type="datetime1">
              <a:rPr lang="en-US" smtClean="0"/>
              <a:pPr/>
              <a:t>7/14/2020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511040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516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03200" y="152400"/>
            <a:ext cx="11777472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17536" y="6404984"/>
            <a:ext cx="4059936" cy="365760"/>
          </a:xfrm>
        </p:spPr>
        <p:txBody>
          <a:bodyPr/>
          <a:lstStyle/>
          <a:p>
            <a:fld id="{EA70D8B6-9A15-4A12-B1CC-20CEDD1D6C7B}" type="datetime1">
              <a:rPr lang="en-US" smtClean="0"/>
              <a:pPr/>
              <a:t>7/14/2020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779264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576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2"/>
            <a:ext cx="12192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721600" y="6404984"/>
            <a:ext cx="4059936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CDA8CEF-D296-433A-BBDF-4CEAAF87FB58}" type="datetime1">
              <a:rPr lang="en-US" smtClean="0"/>
              <a:pPr/>
              <a:t>7/14/2020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06400" y="6410848"/>
            <a:ext cx="4775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203200" y="1276743"/>
            <a:ext cx="1177747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5791200" y="1040176"/>
            <a:ext cx="6096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113792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45368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5" r:id="rId1"/>
    <p:sldLayoutId id="2147483846" r:id="rId2"/>
    <p:sldLayoutId id="2147483847" r:id="rId3"/>
    <p:sldLayoutId id="2147483848" r:id="rId4"/>
    <p:sldLayoutId id="2147483849" r:id="rId5"/>
    <p:sldLayoutId id="2147483850" r:id="rId6"/>
    <p:sldLayoutId id="2147483851" r:id="rId7"/>
    <p:sldLayoutId id="2147483852" r:id="rId8"/>
    <p:sldLayoutId id="2147483853" r:id="rId9"/>
    <p:sldLayoutId id="2147483854" r:id="rId10"/>
    <p:sldLayoutId id="2147483855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228600"/>
            <a:ext cx="8577072" cy="609600"/>
          </a:xfrm>
        </p:spPr>
        <p:txBody>
          <a:bodyPr>
            <a:noAutofit/>
          </a:bodyPr>
          <a:lstStyle/>
          <a:p>
            <a:r>
              <a:rPr lang="ro-RO" sz="2000" dirty="0"/>
              <a:t>Tarifele de transport în perioada octombrie </a:t>
            </a:r>
            <a:r>
              <a:rPr lang="ro-RO" sz="2000" dirty="0" smtClean="0"/>
              <a:t>201</a:t>
            </a:r>
            <a:r>
              <a:rPr lang="en-US" sz="2000" dirty="0" smtClean="0"/>
              <a:t>9</a:t>
            </a:r>
            <a:r>
              <a:rPr lang="ro-RO" sz="2000" dirty="0" smtClean="0"/>
              <a:t> </a:t>
            </a:r>
            <a:r>
              <a:rPr lang="ro-RO" sz="2000" dirty="0"/>
              <a:t>– septembrie </a:t>
            </a:r>
            <a:r>
              <a:rPr lang="ro-RO" sz="2000" dirty="0" smtClean="0"/>
              <a:t>202</a:t>
            </a:r>
            <a:r>
              <a:rPr lang="en-US" sz="2000" dirty="0" smtClean="0"/>
              <a:t>1</a:t>
            </a:r>
            <a:endParaRPr lang="en-US" sz="20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411616850"/>
              </p:ext>
            </p:extLst>
          </p:nvPr>
        </p:nvGraphicFramePr>
        <p:xfrm>
          <a:off x="2459038" y="1482213"/>
          <a:ext cx="7403690" cy="47766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5981"/>
                <a:gridCol w="1445342"/>
                <a:gridCol w="1231490"/>
                <a:gridCol w="1120877"/>
              </a:tblGrid>
              <a:tr h="27880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 err="1">
                          <a:effectLst/>
                        </a:rPr>
                        <a:t>Serviciul</a:t>
                      </a:r>
                      <a:r>
                        <a:rPr lang="en-US" sz="1000" u="none" strike="noStrike" dirty="0">
                          <a:effectLst/>
                        </a:rPr>
                        <a:t> de transport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</a:rPr>
                        <a:t>2019-2020 (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</a:rPr>
                        <a:t>tarife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</a:rPr>
                        <a:t>aprobate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</a:rPr>
                        <a:t>2020-2021 (tarife aprobate)</a:t>
                      </a:r>
                    </a:p>
                  </a:txBody>
                  <a:tcPr marL="9525" marR="9525" marT="9525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</a:rPr>
                        <a:t>Variație </a:t>
                      </a:r>
                    </a:p>
                  </a:txBody>
                  <a:tcPr marL="9525" marR="9525" marT="9525" marB="0" anchor="ctr">
                    <a:solidFill>
                      <a:schemeClr val="accent3"/>
                    </a:solidFill>
                  </a:tcPr>
                </a:tc>
              </a:tr>
              <a:tr h="22854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4 = (3/2 %) - 100%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0042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 err="1">
                          <a:effectLst/>
                        </a:rPr>
                        <a:t>Tariful</a:t>
                      </a:r>
                      <a:r>
                        <a:rPr lang="en-US" sz="1000" u="none" strike="noStrike" dirty="0">
                          <a:effectLst/>
                        </a:rPr>
                        <a:t> pentru </a:t>
                      </a:r>
                      <a:r>
                        <a:rPr lang="en-US" sz="1000" u="none" strike="noStrike" dirty="0" err="1">
                          <a:effectLst/>
                        </a:rPr>
                        <a:t>Produsele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effectLst/>
                        </a:rPr>
                        <a:t>ferme</a:t>
                      </a:r>
                      <a:r>
                        <a:rPr lang="en-US" sz="1000" u="none" strike="noStrike" dirty="0">
                          <a:effectLst/>
                        </a:rPr>
                        <a:t>/</a:t>
                      </a:r>
                      <a:r>
                        <a:rPr lang="en-US" sz="1000" u="none" strike="noStrike" dirty="0" err="1">
                          <a:effectLst/>
                        </a:rPr>
                        <a:t>întreruptibile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effectLst/>
                        </a:rPr>
                        <a:t>anuale</a:t>
                      </a:r>
                      <a:r>
                        <a:rPr lang="en-US" sz="1000" u="none" strike="noStrike" dirty="0">
                          <a:effectLst/>
                        </a:rPr>
                        <a:t> de </a:t>
                      </a:r>
                      <a:r>
                        <a:rPr lang="en-US" sz="1000" u="none" strike="noStrike" dirty="0" err="1">
                          <a:effectLst/>
                        </a:rPr>
                        <a:t>rezervare</a:t>
                      </a:r>
                      <a:r>
                        <a:rPr lang="en-US" sz="1000" u="none" strike="noStrike" dirty="0">
                          <a:effectLst/>
                        </a:rPr>
                        <a:t> de capacitate </a:t>
                      </a:r>
                      <a:r>
                        <a:rPr lang="en-US" sz="1000" u="none" strike="noStrike" dirty="0" err="1">
                          <a:effectLst/>
                        </a:rPr>
                        <a:t>în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effectLst/>
                        </a:rPr>
                        <a:t>grupul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effectLst/>
                        </a:rPr>
                        <a:t>punctelor</a:t>
                      </a:r>
                      <a:r>
                        <a:rPr lang="en-US" sz="1000" u="none" strike="noStrike" dirty="0">
                          <a:effectLst/>
                        </a:rPr>
                        <a:t> de </a:t>
                      </a:r>
                      <a:r>
                        <a:rPr lang="en-US" sz="1000" u="none" strike="noStrike" dirty="0" err="1">
                          <a:effectLst/>
                        </a:rPr>
                        <a:t>intrare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effectLst/>
                        </a:rPr>
                        <a:t>în</a:t>
                      </a:r>
                      <a:r>
                        <a:rPr lang="en-US" sz="1000" u="none" strike="noStrike" dirty="0">
                          <a:effectLst/>
                        </a:rPr>
                        <a:t> SNT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1,90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1,94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2,14%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90042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 err="1">
                          <a:effectLst/>
                        </a:rPr>
                        <a:t>Tariful</a:t>
                      </a:r>
                      <a:r>
                        <a:rPr lang="en-US" sz="1000" u="none" strike="noStrike" dirty="0">
                          <a:effectLst/>
                        </a:rPr>
                        <a:t> pentru </a:t>
                      </a:r>
                      <a:r>
                        <a:rPr lang="en-US" sz="1000" u="none" strike="noStrike" dirty="0" err="1">
                          <a:effectLst/>
                        </a:rPr>
                        <a:t>Produsele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effectLst/>
                        </a:rPr>
                        <a:t>ferme</a:t>
                      </a:r>
                      <a:r>
                        <a:rPr lang="en-US" sz="1000" u="none" strike="noStrike" dirty="0">
                          <a:effectLst/>
                        </a:rPr>
                        <a:t>/</a:t>
                      </a:r>
                      <a:r>
                        <a:rPr lang="en-US" sz="1000" u="none" strike="noStrike" dirty="0" err="1">
                          <a:effectLst/>
                        </a:rPr>
                        <a:t>întreruptibile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effectLst/>
                        </a:rPr>
                        <a:t>anuale</a:t>
                      </a:r>
                      <a:r>
                        <a:rPr lang="en-US" sz="1000" u="none" strike="noStrike" dirty="0">
                          <a:effectLst/>
                        </a:rPr>
                        <a:t> de </a:t>
                      </a:r>
                      <a:r>
                        <a:rPr lang="en-US" sz="1000" u="none" strike="noStrike" dirty="0" err="1">
                          <a:effectLst/>
                        </a:rPr>
                        <a:t>rezervare</a:t>
                      </a:r>
                      <a:r>
                        <a:rPr lang="en-US" sz="1000" u="none" strike="noStrike" dirty="0">
                          <a:effectLst/>
                        </a:rPr>
                        <a:t> de capacitate </a:t>
                      </a:r>
                      <a:r>
                        <a:rPr lang="en-US" sz="1000" u="none" strike="noStrike" dirty="0" err="1">
                          <a:effectLst/>
                        </a:rPr>
                        <a:t>în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effectLst/>
                        </a:rPr>
                        <a:t>grupul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effectLst/>
                        </a:rPr>
                        <a:t>punctelor</a:t>
                      </a:r>
                      <a:r>
                        <a:rPr lang="en-US" sz="1000" u="none" strike="noStrike" dirty="0">
                          <a:effectLst/>
                        </a:rPr>
                        <a:t> de </a:t>
                      </a:r>
                      <a:r>
                        <a:rPr lang="en-US" sz="1000" u="none" strike="noStrike" dirty="0" err="1">
                          <a:effectLst/>
                        </a:rPr>
                        <a:t>ieșire</a:t>
                      </a:r>
                      <a:r>
                        <a:rPr lang="en-US" sz="1000" u="none" strike="noStrike" dirty="0">
                          <a:effectLst/>
                        </a:rPr>
                        <a:t> din SNT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1,48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1,62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9,65%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02863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 err="1">
                          <a:effectLst/>
                        </a:rPr>
                        <a:t>Tariful</a:t>
                      </a:r>
                      <a:r>
                        <a:rPr lang="en-US" sz="1000" u="none" strike="noStrike" dirty="0">
                          <a:effectLst/>
                        </a:rPr>
                        <a:t> pentru </a:t>
                      </a:r>
                      <a:r>
                        <a:rPr lang="en-US" sz="1000" u="none" strike="noStrike" dirty="0" err="1">
                          <a:effectLst/>
                        </a:rPr>
                        <a:t>Produsele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effectLst/>
                        </a:rPr>
                        <a:t>ferme</a:t>
                      </a:r>
                      <a:r>
                        <a:rPr lang="en-US" sz="1000" u="none" strike="noStrike" dirty="0">
                          <a:effectLst/>
                        </a:rPr>
                        <a:t>/</a:t>
                      </a:r>
                      <a:r>
                        <a:rPr lang="en-US" sz="1000" u="none" strike="noStrike" dirty="0" err="1">
                          <a:effectLst/>
                        </a:rPr>
                        <a:t>întreruptibile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effectLst/>
                        </a:rPr>
                        <a:t>anuale</a:t>
                      </a:r>
                      <a:r>
                        <a:rPr lang="en-US" sz="1000" u="none" strike="noStrike" dirty="0">
                          <a:effectLst/>
                        </a:rPr>
                        <a:t> de </a:t>
                      </a:r>
                      <a:r>
                        <a:rPr lang="en-US" sz="1000" u="none" strike="noStrike" dirty="0" err="1">
                          <a:effectLst/>
                        </a:rPr>
                        <a:t>rezervare</a:t>
                      </a:r>
                      <a:r>
                        <a:rPr lang="en-US" sz="1000" u="none" strike="noStrike" dirty="0">
                          <a:effectLst/>
                        </a:rPr>
                        <a:t> de capacitate </a:t>
                      </a:r>
                      <a:r>
                        <a:rPr lang="en-US" sz="1000" u="none" strike="noStrike" dirty="0" err="1">
                          <a:effectLst/>
                        </a:rPr>
                        <a:t>în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effectLst/>
                        </a:rPr>
                        <a:t>grupul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effectLst/>
                        </a:rPr>
                        <a:t>punctelor</a:t>
                      </a:r>
                      <a:r>
                        <a:rPr lang="en-US" sz="1000" u="none" strike="noStrike" dirty="0">
                          <a:effectLst/>
                        </a:rPr>
                        <a:t> de </a:t>
                      </a:r>
                      <a:r>
                        <a:rPr lang="en-US" sz="1000" u="none" strike="noStrike" dirty="0" err="1">
                          <a:effectLst/>
                        </a:rPr>
                        <a:t>intrare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effectLst/>
                        </a:rPr>
                        <a:t>în</a:t>
                      </a:r>
                      <a:r>
                        <a:rPr lang="en-US" sz="1000" u="none" strike="noStrike" dirty="0">
                          <a:effectLst/>
                        </a:rPr>
                        <a:t> SNT din </a:t>
                      </a:r>
                      <a:r>
                        <a:rPr lang="en-US" sz="1000" u="none" strike="noStrike" dirty="0" err="1">
                          <a:effectLst/>
                        </a:rPr>
                        <a:t>depozitele</a:t>
                      </a:r>
                      <a:r>
                        <a:rPr lang="en-US" sz="1000" u="none" strike="noStrike" dirty="0">
                          <a:effectLst/>
                        </a:rPr>
                        <a:t> de </a:t>
                      </a:r>
                      <a:r>
                        <a:rPr lang="en-US" sz="1000" u="none" strike="noStrike" dirty="0" err="1">
                          <a:effectLst/>
                        </a:rPr>
                        <a:t>înmagazinare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effectLst/>
                        </a:rPr>
                        <a:t>subterană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0,95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0,97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2,14%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102863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Tariful pentru Produsele ferme/întreruptibile anuale de rezervare de capacitate în grupul punctelor de ieșire din SNT către depozitele de înmagazinare subterană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0,74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0,81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9,65%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59388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000" u="none" strike="noStrike" dirty="0">
                          <a:effectLst/>
                        </a:rPr>
                        <a:t>Tariful pentru volumul de gaze transportat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1,51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1,46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-3,11%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97183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Civic">
  <a:themeElements>
    <a:clrScheme name="Custom 3">
      <a:dk1>
        <a:sysClr val="windowText" lastClr="000000"/>
      </a:dk1>
      <a:lt1>
        <a:sysClr val="window" lastClr="FFFFFF"/>
      </a:lt1>
      <a:dk2>
        <a:srgbClr val="646B86"/>
      </a:dk2>
      <a:lt2>
        <a:srgbClr val="F2F2F2"/>
      </a:lt2>
      <a:accent1>
        <a:srgbClr val="D16349"/>
      </a:accent1>
      <a:accent2>
        <a:srgbClr val="CCB400"/>
      </a:accent2>
      <a:accent3>
        <a:srgbClr val="00516B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</TotalTime>
  <Words>138</Words>
  <Application>Microsoft Office PowerPoint</Application>
  <PresentationFormat>Widescreen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Georgia</vt:lpstr>
      <vt:lpstr>Wingdings</vt:lpstr>
      <vt:lpstr>Wingdings 2</vt:lpstr>
      <vt:lpstr>1_Civic</vt:lpstr>
      <vt:lpstr>Tarifele de transport în perioada octombrie 2019 – septembrie 2021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Informaţii privind venitul reglementat şi venitul total</dc:title>
  <dc:creator>Marius Adrian Ionita</dc:creator>
  <cp:lastModifiedBy>Marius Adrian Ionita</cp:lastModifiedBy>
  <cp:revision>14</cp:revision>
  <dcterms:created xsi:type="dcterms:W3CDTF">2018-07-31T10:06:02Z</dcterms:created>
  <dcterms:modified xsi:type="dcterms:W3CDTF">2020-07-14T08:04:55Z</dcterms:modified>
</cp:coreProperties>
</file>