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65" autoAdjust="0"/>
    <p:restoredTop sz="92883" autoAdjust="0"/>
  </p:normalViewPr>
  <p:slideViewPr>
    <p:cSldViewPr>
      <p:cViewPr varScale="1">
        <p:scale>
          <a:sx n="107" d="100"/>
          <a:sy n="107" d="100"/>
        </p:scale>
        <p:origin x="23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04.09.2018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Information regarding the transmission tariffs approved by ANRE Order </a:t>
            </a:r>
            <a:r>
              <a:rPr lang="en-US" sz="2000" dirty="0" smtClean="0"/>
              <a:t>No.98/2018 for period oct.2018-sept.2019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sz="2000" i="1" u="sng" dirty="0"/>
              <a:t>T</a:t>
            </a:r>
            <a:r>
              <a:rPr lang="en-GB" sz="2000" i="1" u="sng" dirty="0" err="1"/>
              <a:t>ransmission</a:t>
            </a:r>
            <a:r>
              <a:rPr lang="en-GB" sz="2000" i="1" u="sng" dirty="0"/>
              <a:t> tariffs for capacity booking products approved for October </a:t>
            </a:r>
            <a:r>
              <a:rPr lang="ro-RO" sz="2000" i="1" u="sng" dirty="0" smtClean="0"/>
              <a:t>2018-</a:t>
            </a:r>
            <a:r>
              <a:rPr lang="en-GB" sz="2000" i="1" u="sng" dirty="0"/>
              <a:t>September </a:t>
            </a:r>
            <a:r>
              <a:rPr lang="ro-RO" sz="2000" i="1" u="sng" dirty="0" smtClean="0"/>
              <a:t>2019</a:t>
            </a:r>
            <a:r>
              <a:rPr lang="en-GB" sz="2000" i="1" u="sng" dirty="0" smtClean="0"/>
              <a:t> </a:t>
            </a:r>
            <a:r>
              <a:rPr lang="en-GB" sz="2000" i="1" u="sng" dirty="0"/>
              <a:t>in RON</a:t>
            </a:r>
            <a:r>
              <a:rPr lang="en-US" sz="2000" i="1" u="sng" dirty="0"/>
              <a:t>/MWh/h</a:t>
            </a:r>
            <a:endParaRPr lang="ro-RO" sz="2000" i="1" u="sng" dirty="0"/>
          </a:p>
          <a:p>
            <a:pPr marL="0" indent="0">
              <a:buNone/>
            </a:pPr>
            <a:endParaRPr lang="ro-RO" dirty="0"/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927036"/>
              </p:ext>
            </p:extLst>
          </p:nvPr>
        </p:nvGraphicFramePr>
        <p:xfrm>
          <a:off x="533400" y="2743200"/>
          <a:ext cx="8077200" cy="318880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91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8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2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23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19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138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 smtClean="0">
                          <a:effectLst/>
                        </a:rPr>
                        <a:t>Gr</a:t>
                      </a:r>
                      <a:r>
                        <a:rPr lang="en-GB" sz="900" dirty="0" smtClean="0">
                          <a:effectLst/>
                        </a:rPr>
                        <a:t>oup of NTS entry/exit points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900" dirty="0" smtClean="0">
                          <a:effectLst/>
                        </a:rPr>
                        <a:t>T</a:t>
                      </a:r>
                      <a:r>
                        <a:rPr lang="en-GB" sz="900" dirty="0" smtClean="0">
                          <a:effectLst/>
                        </a:rPr>
                        <a:t>y</a:t>
                      </a:r>
                      <a:r>
                        <a:rPr lang="ro-RO" sz="900" dirty="0" smtClean="0">
                          <a:effectLst/>
                        </a:rPr>
                        <a:t>p</a:t>
                      </a:r>
                      <a:r>
                        <a:rPr lang="en-GB" sz="900" dirty="0" smtClean="0">
                          <a:effectLst/>
                        </a:rPr>
                        <a:t>es of gas transmission services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204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Long-term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Short-term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138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Yearly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Quarterly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Monthly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Daily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204">
                <a:tc gridSpan="2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Summer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Winter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Summer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Winter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Summer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Winter</a:t>
                      </a:r>
                      <a:endParaRPr lang="ro-RO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17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NTS group of entry points from production facilities, LNG terminals facilities for production of biogas or other gas compliant with the quality conditions enabling their delivery to/transmission through he gas transmission system</a:t>
                      </a:r>
                      <a:r>
                        <a:rPr lang="ro-RO" sz="900" dirty="0" smtClean="0">
                          <a:effectLst/>
                        </a:rPr>
                        <a:t>, </a:t>
                      </a:r>
                      <a:r>
                        <a:rPr lang="en-GB" sz="900" dirty="0" smtClean="0">
                          <a:effectLst/>
                        </a:rPr>
                        <a:t>interconnection with other gas transmission systems and gas underground storages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1,51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2,85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1,74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3,29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3,48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6,58</a:t>
                      </a:r>
                    </a:p>
                  </a:txBody>
                  <a:tcPr marL="10001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4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NTS group of exit points to direct consumers, distribution systems, underground gas storages</a:t>
                      </a:r>
                      <a:r>
                        <a:rPr lang="ro-RO" sz="900" dirty="0" smtClean="0">
                          <a:effectLst/>
                        </a:rPr>
                        <a:t>, </a:t>
                      </a:r>
                      <a:r>
                        <a:rPr lang="en-GB" sz="900" dirty="0" smtClean="0">
                          <a:effectLst/>
                        </a:rPr>
                        <a:t>pipelines</a:t>
                      </a:r>
                      <a:r>
                        <a:rPr lang="en-GB" sz="900" baseline="0" dirty="0" smtClean="0">
                          <a:effectLst/>
                        </a:rPr>
                        <a:t> for upstream and other interconnected systems supply.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1,63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1,47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1,70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3,20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3,39</a:t>
                      </a:r>
                    </a:p>
                  </a:txBody>
                  <a:tcPr marL="10001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6,41</a:t>
                      </a:r>
                    </a:p>
                  </a:txBody>
                  <a:tcPr marL="10001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/>
              <a:t>Information regarding the transmission tariffs approved by ANRE Order No.98/2018 for period oct.2018-sept.2019</a:t>
            </a:r>
            <a:endParaRPr lang="ro-RO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447800"/>
                <a:ext cx="8503920" cy="495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en-GB" sz="1100" dirty="0"/>
                  <a:t>The capacity booking product</a:t>
                </a:r>
                <a:r>
                  <a:rPr lang="ro-RO" sz="1100" dirty="0"/>
                  <a:t> </a:t>
                </a:r>
                <a:r>
                  <a:rPr lang="en-GB" sz="1100" dirty="0"/>
                  <a:t>tariffs were calculated according to the methodology approved by </a:t>
                </a:r>
                <a:r>
                  <a:rPr lang="en-US" sz="1100" dirty="0"/>
                  <a:t>ANRE </a:t>
                </a:r>
                <a:r>
                  <a:rPr lang="en-GB" sz="1100" dirty="0"/>
                  <a:t>Order</a:t>
                </a:r>
                <a:r>
                  <a:rPr lang="en-US" sz="1100" dirty="0"/>
                  <a:t> 32/2014, as further amended and supplemented, based on the following formula</a:t>
                </a:r>
                <a:r>
                  <a:rPr lang="ro-RO" sz="1100" dirty="0"/>
                  <a:t>:</a:t>
                </a:r>
                <a:endParaRPr lang="en-US" sz="1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100" dirty="0"/>
                  <a:t>For long-term capacity booking products</a:t>
                </a:r>
                <a:endParaRPr lang="ro-RO" sz="1100" dirty="0"/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1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𝒕𝒔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  <m:e>
                            <m:d>
                              <m:d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1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1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1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1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1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</a:t>
                </a:r>
                <a:r>
                  <a:rPr lang="en-GB" sz="1100" b="1" i="1" dirty="0">
                    <a:solidFill>
                      <a:srgbClr val="006699"/>
                    </a:solidFill>
                  </a:rPr>
                  <a:t>RON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/MWh/</a:t>
                </a:r>
                <a:r>
                  <a:rPr lang="en-GB" sz="11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]</a:t>
                </a:r>
                <a:endParaRPr lang="en-US" sz="1100" b="1" dirty="0">
                  <a:solidFill>
                    <a:srgbClr val="006699"/>
                  </a:solidFill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GB" sz="1100" dirty="0"/>
                  <a:t>where</a:t>
                </a:r>
                <a:r>
                  <a:rPr lang="ro-RO" sz="1100" dirty="0"/>
                  <a:t>: TC(gr)tl – </a:t>
                </a:r>
                <a:r>
                  <a:rPr lang="en-GB" sz="1100" dirty="0"/>
                  <a:t>is the long-term firm capacity booking transmission tariff for the group of entry/exit points </a:t>
                </a:r>
                <a:r>
                  <a:rPr lang="ro-RO" sz="1100" dirty="0"/>
                  <a:t>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CF(gr) – </a:t>
                </a:r>
                <a:r>
                  <a:rPr lang="en-GB" sz="1100" dirty="0"/>
                  <a:t>is the value of the fix component  of the total revenue allocated to the group of entry/exit points</a:t>
                </a:r>
                <a:r>
                  <a:rPr lang="ro-RO" sz="1100" dirty="0"/>
                  <a:t>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CRe(gr)</a:t>
                </a:r>
                <a:r>
                  <a:rPr lang="ro-RO" sz="1100" baseline="-25000" dirty="0"/>
                  <a:t>tl</a:t>
                </a:r>
                <a:r>
                  <a:rPr lang="ro-RO" sz="1100" dirty="0"/>
                  <a:t>– </a:t>
                </a:r>
                <a:r>
                  <a:rPr lang="en-GB" sz="1100" dirty="0"/>
                  <a:t>is the capacity estimated to be booked over the long term in the period for which transmission tariffs are set, by the group of entry/exit points </a:t>
                </a:r>
                <a:r>
                  <a:rPr lang="ro-RO" sz="1100" dirty="0"/>
                  <a:t>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CRe(gr)</a:t>
                </a:r>
                <a:r>
                  <a:rPr lang="ro-RO" sz="1100" baseline="-25000" dirty="0"/>
                  <a:t>ts</a:t>
                </a:r>
                <a:r>
                  <a:rPr lang="ro-RO" sz="1100" dirty="0"/>
                  <a:t>– </a:t>
                </a:r>
                <a:r>
                  <a:rPr lang="en-GB" sz="1100" dirty="0"/>
                  <a:t>is the capacity estimated to be booked over the short term in the period for which transmission tariffs are set, by the group of entry/exit points</a:t>
                </a:r>
                <a:r>
                  <a:rPr lang="ro-RO" sz="1100" dirty="0"/>
                  <a:t>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N</a:t>
                </a:r>
                <a:r>
                  <a:rPr lang="ro-RO" sz="1100" baseline="-25000" dirty="0"/>
                  <a:t>tl,ts</a:t>
                </a:r>
                <a:r>
                  <a:rPr lang="ro-RO" sz="1100" dirty="0"/>
                  <a:t> – num</a:t>
                </a:r>
                <a:r>
                  <a:rPr lang="en-GB" sz="1100" dirty="0"/>
                  <a:t>ber of hours for each type of service</a:t>
                </a:r>
                <a:r>
                  <a:rPr lang="ro-RO" sz="1100" dirty="0"/>
                  <a:t>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ro-RO" sz="1100" dirty="0"/>
                  <a:t>K(ts) – </a:t>
                </a:r>
                <a:r>
                  <a:rPr lang="en-GB" sz="1100" dirty="0"/>
                  <a:t>capacity booking tariff</a:t>
                </a:r>
                <a:r>
                  <a:rPr lang="ro-RO" sz="1100" dirty="0"/>
                  <a:t> </a:t>
                </a:r>
                <a:r>
                  <a:rPr lang="en-GB" sz="1100" dirty="0"/>
                  <a:t>multiplication ratio for the type of short-term firm service</a:t>
                </a:r>
                <a:r>
                  <a:rPr lang="ro-RO" sz="1100" dirty="0"/>
                  <a:t>.</a:t>
                </a:r>
                <a:endParaRPr lang="en-US" sz="11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100" dirty="0"/>
                  <a:t>For the short-term capacity booking products</a:t>
                </a:r>
                <a:endParaRPr lang="ro-RO" sz="11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1100" b="1" dirty="0">
                    <a:solidFill>
                      <a:srgbClr val="006699"/>
                    </a:solidFill>
                  </a:rPr>
                  <a:t>TC(gr)ts=TC(gr)tl x K(ts)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[lei/MWh/</a:t>
                </a:r>
                <a:r>
                  <a:rPr lang="en-GB" sz="1100" b="1" i="1" dirty="0">
                    <a:solidFill>
                      <a:srgbClr val="006699"/>
                    </a:solidFill>
                  </a:rPr>
                  <a:t>h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]</a:t>
                </a:r>
                <a:endParaRPr lang="ro-RO" sz="1100" b="1" dirty="0">
                  <a:solidFill>
                    <a:srgbClr val="006699"/>
                  </a:solidFill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GB" sz="1100" dirty="0"/>
                  <a:t>where</a:t>
                </a:r>
                <a:r>
                  <a:rPr lang="ro-RO" sz="1100" dirty="0"/>
                  <a:t>:</a:t>
                </a:r>
                <a:r>
                  <a:rPr lang="en-GB" sz="1100" dirty="0"/>
                  <a:t> </a:t>
                </a:r>
                <a:r>
                  <a:rPr lang="ro-RO" sz="1100" dirty="0"/>
                  <a:t>TC(gr(ts)) – </a:t>
                </a:r>
                <a:r>
                  <a:rPr lang="en-GB" sz="1100" dirty="0"/>
                  <a:t>is the short-term firm capacity booking tariff for the group of entry/exit points</a:t>
                </a:r>
                <a:r>
                  <a:rPr lang="ro-RO" sz="1100" dirty="0"/>
                  <a:t> (gr);</a:t>
                </a:r>
                <a:br>
                  <a:rPr lang="ro-RO" sz="1100" dirty="0"/>
                </a:br>
                <a:r>
                  <a:rPr lang="ro-RO" sz="1100" dirty="0"/>
                  <a:t>TC(gr(tl)) - </a:t>
                </a:r>
                <a:r>
                  <a:rPr lang="en-GB" sz="1100" dirty="0"/>
                  <a:t>is the long-term firm capacity booking tariff for the group of entry/exit points</a:t>
                </a:r>
                <a:r>
                  <a:rPr lang="ro-RO" sz="1100" dirty="0"/>
                  <a:t> (gr);</a:t>
                </a:r>
                <a:br>
                  <a:rPr lang="ro-RO" sz="1100" dirty="0"/>
                </a:br>
                <a:r>
                  <a:rPr lang="ro-RO" sz="1100" dirty="0"/>
                  <a:t>K(ts) - </a:t>
                </a:r>
                <a:r>
                  <a:rPr lang="en-GB" sz="1100" dirty="0"/>
                  <a:t>capacity booking tariff</a:t>
                </a:r>
                <a:r>
                  <a:rPr lang="ro-RO" sz="1100" dirty="0"/>
                  <a:t> </a:t>
                </a:r>
                <a:r>
                  <a:rPr lang="en-GB" sz="1100" dirty="0"/>
                  <a:t>multiplication ratio for the type of short-term firm service</a:t>
                </a:r>
                <a:r>
                  <a:rPr lang="ro-RO" sz="1100" dirty="0"/>
                  <a:t>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447800"/>
                <a:ext cx="8503920" cy="4953000"/>
              </a:xfrm>
              <a:blipFill rotWithShape="0">
                <a:blip r:embed="rId3"/>
                <a:stretch>
                  <a:fillRect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/>
              <a:t>Information regarding the transmission tariffs approved by ANRE Order No.98/2018 for period oct.2018-sept.2019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5181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sz="1800" i="1" u="sng" dirty="0"/>
              <a:t>Commodity transmission tariffs approved by ANRE Order </a:t>
            </a:r>
            <a:r>
              <a:rPr lang="en-GB" sz="1800" i="1" u="sng" dirty="0" smtClean="0"/>
              <a:t>98</a:t>
            </a:r>
            <a:r>
              <a:rPr lang="en-US" sz="1800" i="1" u="sng" dirty="0" smtClean="0"/>
              <a:t>/2018, </a:t>
            </a:r>
            <a:r>
              <a:rPr lang="en-US" sz="1800" i="1" u="sng" dirty="0"/>
              <a:t>for October </a:t>
            </a:r>
            <a:r>
              <a:rPr lang="ro-RO" sz="1800" i="1" u="sng" dirty="0" smtClean="0"/>
              <a:t>201</a:t>
            </a:r>
            <a:r>
              <a:rPr lang="en-US" sz="1800" i="1" u="sng" dirty="0" smtClean="0"/>
              <a:t>8</a:t>
            </a:r>
            <a:r>
              <a:rPr lang="ro-RO" sz="1800" i="1" u="sng" dirty="0" smtClean="0"/>
              <a:t>-</a:t>
            </a:r>
            <a:r>
              <a:rPr lang="en-GB" sz="1800" i="1" u="sng" dirty="0"/>
              <a:t>September </a:t>
            </a:r>
            <a:r>
              <a:rPr lang="ro-RO" sz="1800" i="1" u="sng" dirty="0" smtClean="0"/>
              <a:t>201</a:t>
            </a:r>
            <a:r>
              <a:rPr lang="en-US" sz="1800" i="1" u="sng" dirty="0" smtClean="0"/>
              <a:t>9 </a:t>
            </a:r>
            <a:r>
              <a:rPr lang="en-US" sz="1800" i="1" u="sng" dirty="0"/>
              <a:t>(calculated by adding the tax on the monopoly, according to GO 5/2013, as further amended and supplemented) </a:t>
            </a:r>
          </a:p>
          <a:p>
            <a:endParaRPr lang="en-US" sz="1700" i="1" u="sng" dirty="0"/>
          </a:p>
          <a:p>
            <a:endParaRPr lang="en-US" sz="1700" i="1" u="sng" dirty="0" smtClean="0"/>
          </a:p>
          <a:p>
            <a:endParaRPr lang="en-US" sz="1700" i="1" u="sng" dirty="0"/>
          </a:p>
          <a:p>
            <a:endParaRPr lang="en-US" sz="1700" i="1" u="sng" dirty="0"/>
          </a:p>
          <a:p>
            <a:endParaRPr lang="en-US" sz="1700" i="1" u="sng" dirty="0" smtClean="0"/>
          </a:p>
          <a:p>
            <a:endParaRPr lang="en-US" sz="14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en-GB" sz="1800" smtClean="0"/>
              <a:t>The </a:t>
            </a:r>
            <a:r>
              <a:rPr lang="en-GB" sz="1800" dirty="0"/>
              <a:t>commodity tariff for the quantity of gas transmitted (without the monopoly tax) was calculated according to the methodology approved based on the following formula</a:t>
            </a:r>
            <a:r>
              <a:rPr lang="ro-RO" sz="1800" dirty="0"/>
              <a:t>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dirty="0"/>
              <a:t>               </a:t>
            </a:r>
            <a:r>
              <a:rPr lang="en-US" sz="1800" dirty="0"/>
              <a:t>      </a:t>
            </a:r>
            <a:r>
              <a:rPr lang="ro-RO" sz="1800" dirty="0"/>
              <a:t> 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800" b="1" dirty="0"/>
              <a:t>TV(i)</a:t>
            </a:r>
            <a:r>
              <a:rPr lang="ro-RO" sz="18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              </a:t>
            </a:r>
            <a:r>
              <a:rPr lang="ro-RO" sz="1800" dirty="0"/>
              <a:t>    </a:t>
            </a:r>
            <a:r>
              <a:rPr lang="en-US" sz="1800" dirty="0"/>
              <a:t>  </a:t>
            </a:r>
            <a:r>
              <a:rPr lang="ro-RO" sz="1800" dirty="0"/>
              <a:t> </a:t>
            </a:r>
            <a:r>
              <a:rPr lang="ro-RO" sz="1800" dirty="0" err="1"/>
              <a:t>Qtr</a:t>
            </a:r>
            <a:r>
              <a:rPr lang="ro-RO" sz="1800" dirty="0"/>
              <a:t>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GB" sz="1800" dirty="0"/>
              <a:t>where</a:t>
            </a:r>
            <a:r>
              <a:rPr lang="ro-RO" sz="1800" dirty="0"/>
              <a:t>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TV(i) – </a:t>
            </a:r>
            <a:r>
              <a:rPr lang="en-GB" sz="1800" dirty="0"/>
              <a:t>is the commodity tariff calculated for </a:t>
            </a:r>
            <a:r>
              <a:rPr lang="ro-RO" sz="1800" dirty="0"/>
              <a:t>1MWh </a:t>
            </a:r>
            <a:r>
              <a:rPr lang="en-GB" sz="1800" dirty="0"/>
              <a:t>transmitted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/>
              <a:t>CV(i) – </a:t>
            </a:r>
            <a:r>
              <a:rPr lang="en-GB" sz="1800" dirty="0"/>
              <a:t>is the commodity component of the total revenue in year</a:t>
            </a:r>
            <a:r>
              <a:rPr lang="ro-RO" sz="1800" dirty="0"/>
              <a:t>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800" dirty="0" err="1"/>
              <a:t>Qtr</a:t>
            </a:r>
            <a:r>
              <a:rPr lang="ro-RO" sz="1800" dirty="0"/>
              <a:t>(i) – </a:t>
            </a:r>
            <a:r>
              <a:rPr lang="en-GB" sz="1800" dirty="0"/>
              <a:t>is the gas quantity estimated by the licence holder to be transmitted in year</a:t>
            </a:r>
            <a:r>
              <a:rPr lang="ro-RO" sz="1800" dirty="0"/>
              <a:t> (i), </a:t>
            </a:r>
            <a:r>
              <a:rPr lang="ro-RO" sz="1800" dirty="0" err="1"/>
              <a:t>expr</a:t>
            </a:r>
            <a:r>
              <a:rPr lang="en-GB" sz="1800" dirty="0" err="1"/>
              <a:t>essed</a:t>
            </a:r>
            <a:r>
              <a:rPr lang="en-GB" sz="1800" dirty="0"/>
              <a:t> in </a:t>
            </a:r>
            <a:r>
              <a:rPr lang="ro-RO" sz="1800" dirty="0"/>
              <a:t>MWh.</a:t>
            </a:r>
          </a:p>
          <a:p>
            <a:pPr marL="0" indent="0">
              <a:buNone/>
            </a:pPr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68064"/>
              </p:ext>
            </p:extLst>
          </p:nvPr>
        </p:nvGraphicFramePr>
        <p:xfrm>
          <a:off x="429590" y="2450348"/>
          <a:ext cx="8382000" cy="81153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4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Commodity tariffs for gas transmission through the National Transmission System</a:t>
                      </a:r>
                      <a:r>
                        <a:rPr lang="ro-RO" sz="1000" dirty="0" smtClean="0">
                          <a:effectLst/>
                        </a:rPr>
                        <a:t>: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Commodity tariffs for the quantity</a:t>
                      </a:r>
                      <a:r>
                        <a:rPr lang="en-GB" sz="1000" baseline="0" dirty="0" smtClean="0">
                          <a:effectLst/>
                        </a:rPr>
                        <a:t> of gas transmitted to the distribution systems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ro-RO" sz="1000" dirty="0" smtClean="0">
                          <a:effectLst/>
                        </a:rPr>
                        <a:t>,</a:t>
                      </a:r>
                      <a:r>
                        <a:rPr lang="en-US" sz="1000" dirty="0" smtClean="0">
                          <a:effectLst/>
                        </a:rPr>
                        <a:t>97</a:t>
                      </a:r>
                      <a:r>
                        <a:rPr lang="ro-RO" sz="1000" dirty="0" smtClean="0">
                          <a:effectLst/>
                        </a:rPr>
                        <a:t> </a:t>
                      </a:r>
                      <a:r>
                        <a:rPr lang="en-GB" sz="1000" dirty="0" smtClean="0">
                          <a:effectLst/>
                        </a:rPr>
                        <a:t>RON</a:t>
                      </a:r>
                      <a:r>
                        <a:rPr lang="ro-RO" sz="1000" dirty="0" smtClean="0">
                          <a:effectLst/>
                        </a:rPr>
                        <a:t>/MWh trans</a:t>
                      </a:r>
                      <a:r>
                        <a:rPr lang="en-GB" sz="1000" dirty="0" smtClean="0">
                          <a:effectLst/>
                        </a:rPr>
                        <a:t>mitted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Commodity tariffs for the quantity</a:t>
                      </a:r>
                      <a:r>
                        <a:rPr lang="en-GB" sz="1000" baseline="0" dirty="0" smtClean="0">
                          <a:effectLst/>
                        </a:rPr>
                        <a:t> of gas transmitted only through the National Transmission System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</a:t>
                      </a:r>
                      <a:r>
                        <a:rPr lang="ro-RO" sz="1000" dirty="0" smtClean="0">
                          <a:effectLst/>
                        </a:rPr>
                        <a:t>,</a:t>
                      </a:r>
                      <a:r>
                        <a:rPr lang="en-US" sz="1000" dirty="0" smtClean="0">
                          <a:effectLst/>
                        </a:rPr>
                        <a:t>72</a:t>
                      </a:r>
                      <a:r>
                        <a:rPr lang="ro-RO" sz="1000" dirty="0" smtClean="0">
                          <a:effectLst/>
                        </a:rPr>
                        <a:t> </a:t>
                      </a:r>
                      <a:r>
                        <a:rPr lang="en-GB" sz="1000" dirty="0" smtClean="0">
                          <a:effectLst/>
                        </a:rPr>
                        <a:t>RON</a:t>
                      </a:r>
                      <a:r>
                        <a:rPr lang="ro-RO" sz="1000" dirty="0" smtClean="0">
                          <a:effectLst/>
                        </a:rPr>
                        <a:t>/MWh trans</a:t>
                      </a:r>
                      <a:r>
                        <a:rPr lang="en-GB" sz="1000" dirty="0" smtClean="0">
                          <a:effectLst/>
                        </a:rPr>
                        <a:t>mitted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14473</TotalTime>
  <Words>387</Words>
  <Application>Microsoft Office PowerPoint</Application>
  <PresentationFormat>On-screen Show (4:3)</PresentationFormat>
  <Paragraphs>67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Cambria Math</vt:lpstr>
      <vt:lpstr>Georgia</vt:lpstr>
      <vt:lpstr>Times New Roman</vt:lpstr>
      <vt:lpstr>Wingdings</vt:lpstr>
      <vt:lpstr>Wingdings 2</vt:lpstr>
      <vt:lpstr>Civic</vt:lpstr>
      <vt:lpstr>Information regarding the transmission tariffs approved by ANRE Order No.98/2018 for period oct.2018-sept.2019</vt:lpstr>
      <vt:lpstr>Information regarding the transmission tariffs approved by ANRE Order No.98/2018 for period oct.2018-sept.2019</vt:lpstr>
      <vt:lpstr>Information regarding the transmission tariffs approved by ANRE Order No.98/2018 for period oct.2018-sept.2019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Ioan Toderici</cp:lastModifiedBy>
  <cp:revision>1001</cp:revision>
  <cp:lastPrinted>2017-08-31T04:45:44Z</cp:lastPrinted>
  <dcterms:created xsi:type="dcterms:W3CDTF">2006-08-16T00:00:00Z</dcterms:created>
  <dcterms:modified xsi:type="dcterms:W3CDTF">2018-09-04T06:22:56Z</dcterms:modified>
</cp:coreProperties>
</file>