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54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ro-RO" sz="2000" dirty="0"/>
              <a:t>Tarifele de transport în perioada </a:t>
            </a:r>
            <a:r>
              <a:rPr lang="ro-RO" sz="2000"/>
              <a:t>octombrie </a:t>
            </a:r>
            <a:r>
              <a:rPr lang="ro-RO" sz="2000" smtClean="0"/>
              <a:t>2018 </a:t>
            </a:r>
            <a:r>
              <a:rPr lang="ro-RO" sz="2000" dirty="0"/>
              <a:t>– </a:t>
            </a:r>
            <a:r>
              <a:rPr lang="ro-RO" sz="2000"/>
              <a:t>septembrie </a:t>
            </a:r>
            <a:r>
              <a:rPr lang="ro-RO" sz="2000" smtClean="0"/>
              <a:t>2020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6246824"/>
              </p:ext>
            </p:extLst>
          </p:nvPr>
        </p:nvGraphicFramePr>
        <p:xfrm>
          <a:off x="2459038" y="1482213"/>
          <a:ext cx="7403690" cy="4653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981"/>
                <a:gridCol w="1445342"/>
                <a:gridCol w="1231490"/>
                <a:gridCol w="1120877"/>
              </a:tblGrid>
              <a:tr h="278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err="1">
                          <a:effectLst/>
                        </a:rPr>
                        <a:t>Serviciul</a:t>
                      </a:r>
                      <a:r>
                        <a:rPr lang="en-US" sz="1000" u="none" strike="noStrike" dirty="0">
                          <a:effectLst/>
                        </a:rPr>
                        <a:t> de transport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2018-2019</a:t>
                      </a:r>
                      <a:endParaRPr lang="ro-RO" sz="10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>
                          <a:effectLst/>
                        </a:rPr>
                        <a:t>(</a:t>
                      </a:r>
                      <a:r>
                        <a:rPr lang="en-US" sz="1000" u="none" strike="noStrike" dirty="0" err="1">
                          <a:effectLst/>
                        </a:rPr>
                        <a:t>tarife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aprobate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2019-2020 </a:t>
                      </a:r>
                      <a:endParaRPr lang="ro-RO" sz="10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1000" u="none" strike="noStrike" dirty="0" smtClean="0">
                          <a:effectLst/>
                        </a:rPr>
                        <a:t>(</a:t>
                      </a:r>
                      <a:r>
                        <a:rPr lang="en-US" sz="1000" u="none" strike="noStrike" dirty="0" err="1">
                          <a:effectLst/>
                        </a:rPr>
                        <a:t>tarife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aprobate</a:t>
                      </a:r>
                      <a:r>
                        <a:rPr lang="en-US" sz="1000" u="none" strike="noStrike" dirty="0"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err="1">
                          <a:effectLst/>
                        </a:rPr>
                        <a:t>Variație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</a:tr>
              <a:tr h="228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4 = (3/2 %) - 100%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err="1">
                          <a:effectLst/>
                        </a:rPr>
                        <a:t>Tariful</a:t>
                      </a:r>
                      <a:r>
                        <a:rPr lang="en-US" sz="1000" u="none" strike="noStrike" dirty="0">
                          <a:effectLst/>
                        </a:rPr>
                        <a:t> pentru </a:t>
                      </a:r>
                      <a:r>
                        <a:rPr lang="en-US" sz="1000" u="none" strike="noStrike" dirty="0" err="1">
                          <a:effectLst/>
                        </a:rPr>
                        <a:t>Produsele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ferme</a:t>
                      </a:r>
                      <a:r>
                        <a:rPr lang="en-US" sz="1000" u="none" strike="noStrike" dirty="0">
                          <a:effectLst/>
                        </a:rPr>
                        <a:t>/</a:t>
                      </a:r>
                      <a:r>
                        <a:rPr lang="en-US" sz="100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anuale</a:t>
                      </a:r>
                      <a:r>
                        <a:rPr lang="en-US" sz="1000" u="none" strike="noStrike" dirty="0">
                          <a:effectLst/>
                        </a:rPr>
                        <a:t> de </a:t>
                      </a:r>
                      <a:r>
                        <a:rPr lang="en-US" sz="1000" u="none" strike="noStrike" dirty="0" err="1">
                          <a:effectLst/>
                        </a:rPr>
                        <a:t>rezervare</a:t>
                      </a:r>
                      <a:r>
                        <a:rPr lang="en-US" sz="1000" u="none" strike="noStrike" dirty="0">
                          <a:effectLst/>
                        </a:rPr>
                        <a:t> de capacitate </a:t>
                      </a:r>
                      <a:r>
                        <a:rPr lang="en-US" sz="1000" u="none" strike="noStrike" dirty="0" err="1">
                          <a:effectLst/>
                        </a:rPr>
                        <a:t>în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grupul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punctelor</a:t>
                      </a:r>
                      <a:r>
                        <a:rPr lang="en-US" sz="1000" u="none" strike="noStrike" dirty="0">
                          <a:effectLst/>
                        </a:rPr>
                        <a:t> de </a:t>
                      </a:r>
                      <a:r>
                        <a:rPr lang="en-US" sz="1000" u="none" strike="noStrike" dirty="0" err="1">
                          <a:effectLst/>
                        </a:rPr>
                        <a:t>intrare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în</a:t>
                      </a:r>
                      <a:r>
                        <a:rPr lang="en-US" sz="1000" u="none" strike="noStrike" dirty="0">
                          <a:effectLst/>
                        </a:rPr>
                        <a:t> SNT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13,10%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err="1">
                          <a:effectLst/>
                        </a:rPr>
                        <a:t>Tariful</a:t>
                      </a:r>
                      <a:r>
                        <a:rPr lang="en-US" sz="1000" u="none" strike="noStrike" dirty="0">
                          <a:effectLst/>
                        </a:rPr>
                        <a:t> pentru </a:t>
                      </a:r>
                      <a:r>
                        <a:rPr lang="en-US" sz="1000" u="none" strike="noStrike" dirty="0" err="1">
                          <a:effectLst/>
                        </a:rPr>
                        <a:t>Produsele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ferme</a:t>
                      </a:r>
                      <a:r>
                        <a:rPr lang="en-US" sz="1000" u="none" strike="noStrike" dirty="0">
                          <a:effectLst/>
                        </a:rPr>
                        <a:t>/</a:t>
                      </a:r>
                      <a:r>
                        <a:rPr lang="en-US" sz="100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anuale</a:t>
                      </a:r>
                      <a:r>
                        <a:rPr lang="en-US" sz="1000" u="none" strike="noStrike" dirty="0">
                          <a:effectLst/>
                        </a:rPr>
                        <a:t> de </a:t>
                      </a:r>
                      <a:r>
                        <a:rPr lang="en-US" sz="1000" u="none" strike="noStrike" dirty="0" err="1">
                          <a:effectLst/>
                        </a:rPr>
                        <a:t>rezervare</a:t>
                      </a:r>
                      <a:r>
                        <a:rPr lang="en-US" sz="1000" u="none" strike="noStrike" dirty="0">
                          <a:effectLst/>
                        </a:rPr>
                        <a:t> de capacitate </a:t>
                      </a:r>
                      <a:r>
                        <a:rPr lang="en-US" sz="1000" u="none" strike="noStrike" dirty="0" err="1">
                          <a:effectLst/>
                        </a:rPr>
                        <a:t>în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grupul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punctelor</a:t>
                      </a:r>
                      <a:r>
                        <a:rPr lang="en-US" sz="1000" u="none" strike="noStrike" dirty="0">
                          <a:effectLst/>
                        </a:rPr>
                        <a:t> de </a:t>
                      </a:r>
                      <a:r>
                        <a:rPr lang="en-US" sz="1000" u="none" strike="noStrike" dirty="0" err="1">
                          <a:effectLst/>
                        </a:rPr>
                        <a:t>ieșire</a:t>
                      </a:r>
                      <a:r>
                        <a:rPr lang="en-US" sz="1000" u="none" strike="noStrike" dirty="0">
                          <a:effectLst/>
                        </a:rPr>
                        <a:t> din SNT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-9,20%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err="1">
                          <a:effectLst/>
                        </a:rPr>
                        <a:t>Tariful</a:t>
                      </a:r>
                      <a:r>
                        <a:rPr lang="en-US" sz="1000" u="none" strike="noStrike" dirty="0">
                          <a:effectLst/>
                        </a:rPr>
                        <a:t> pentru </a:t>
                      </a:r>
                      <a:r>
                        <a:rPr lang="en-US" sz="1000" u="none" strike="noStrike" dirty="0" err="1">
                          <a:effectLst/>
                        </a:rPr>
                        <a:t>Produsele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ferme</a:t>
                      </a:r>
                      <a:r>
                        <a:rPr lang="en-US" sz="1000" u="none" strike="noStrike" dirty="0">
                          <a:effectLst/>
                        </a:rPr>
                        <a:t>/</a:t>
                      </a:r>
                      <a:r>
                        <a:rPr lang="en-US" sz="1000" u="none" strike="noStrike" dirty="0" err="1">
                          <a:effectLst/>
                        </a:rPr>
                        <a:t>întreruptibile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anuale</a:t>
                      </a:r>
                      <a:r>
                        <a:rPr lang="en-US" sz="1000" u="none" strike="noStrike" dirty="0">
                          <a:effectLst/>
                        </a:rPr>
                        <a:t> de </a:t>
                      </a:r>
                      <a:r>
                        <a:rPr lang="en-US" sz="1000" u="none" strike="noStrike" dirty="0" err="1">
                          <a:effectLst/>
                        </a:rPr>
                        <a:t>rezervare</a:t>
                      </a:r>
                      <a:r>
                        <a:rPr lang="en-US" sz="1000" u="none" strike="noStrike" dirty="0">
                          <a:effectLst/>
                        </a:rPr>
                        <a:t> de capacitate </a:t>
                      </a:r>
                      <a:r>
                        <a:rPr lang="en-US" sz="1000" u="none" strike="noStrike" dirty="0" err="1">
                          <a:effectLst/>
                        </a:rPr>
                        <a:t>în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grupul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punctelor</a:t>
                      </a:r>
                      <a:r>
                        <a:rPr lang="en-US" sz="1000" u="none" strike="noStrike" dirty="0">
                          <a:effectLst/>
                        </a:rPr>
                        <a:t> de </a:t>
                      </a:r>
                      <a:r>
                        <a:rPr lang="en-US" sz="1000" u="none" strike="noStrike" dirty="0" err="1">
                          <a:effectLst/>
                        </a:rPr>
                        <a:t>intrare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în</a:t>
                      </a:r>
                      <a:r>
                        <a:rPr lang="en-US" sz="1000" u="none" strike="noStrike" dirty="0">
                          <a:effectLst/>
                        </a:rPr>
                        <a:t> SNT din </a:t>
                      </a:r>
                      <a:r>
                        <a:rPr lang="en-US" sz="1000" u="none" strike="noStrike" dirty="0" err="1">
                          <a:effectLst/>
                        </a:rPr>
                        <a:t>depozitele</a:t>
                      </a:r>
                      <a:r>
                        <a:rPr lang="en-US" sz="1000" u="none" strike="noStrike" dirty="0">
                          <a:effectLst/>
                        </a:rPr>
                        <a:t> de </a:t>
                      </a:r>
                      <a:r>
                        <a:rPr lang="en-US" sz="1000" u="none" strike="noStrike" dirty="0" err="1">
                          <a:effectLst/>
                        </a:rPr>
                        <a:t>înmagazinare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subterană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-43,45%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Tariful pentru Produsele ferme/întreruptibile anuale de rezervare de capacitate în grupul punctelor de ieșire din SNT către depozitele de înmagazinare subterană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1,63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-54,60%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38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u="none" strike="noStrike" dirty="0">
                          <a:effectLst/>
                        </a:rPr>
                        <a:t>Tariful pentru volumul de gaze transportat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000" u="none" strike="noStrike" dirty="0">
                          <a:effectLst/>
                        </a:rPr>
                        <a:t>-19,25%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140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Tarifele de transport în perioada octombrie 2018 – septembrie 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11</cp:revision>
  <dcterms:created xsi:type="dcterms:W3CDTF">2018-07-31T10:06:02Z</dcterms:created>
  <dcterms:modified xsi:type="dcterms:W3CDTF">2019-08-19T09:13:23Z</dcterms:modified>
</cp:coreProperties>
</file>