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2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65" d="100"/>
          <a:sy n="65" d="100"/>
        </p:scale>
        <p:origin x="183" y="39"/>
      </p:cViewPr>
      <p:guideLst>
        <p:guide orient="horz" pos="66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8A40-9BB5-47E2-A42C-ECC6F70C8BE1}" type="datetime1">
              <a:rPr lang="en-US" smtClean="0"/>
              <a:pPr/>
              <a:t>7/31/2018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791200" y="2199452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61425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D029-5226-444C-81BE-0ACA76FADA4E}" type="datetime1">
              <a:rPr lang="en-US" smtClean="0"/>
              <a:pPr/>
              <a:t>7/31/2018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579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21216" y="3009903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8864B-4047-44FA-BB3F-77E8F5986E07}" type="datetime1">
              <a:rPr lang="en-US" smtClean="0"/>
              <a:pPr/>
              <a:t>7/31/2018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55200" y="304803"/>
            <a:ext cx="1930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45722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A5A5-6D3E-4B27-958E-7C2341A4BEA0}" type="datetime1">
              <a:rPr lang="en-US" smtClean="0"/>
              <a:pPr/>
              <a:t>7/31/2018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15584" y="1026374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2041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569" y="2743202"/>
            <a:ext cx="8640233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FF78-2FDC-4EE5-8FB5-CB5311265E0D}" type="datetime1">
              <a:rPr lang="en-US" smtClean="0"/>
              <a:pPr/>
              <a:t>7/31/2018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91200" y="2199452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86985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fld id="{7607CF45-8A00-4FF7-A7BE-80F7E50264E9}" type="datetime1">
              <a:rPr lang="en-US" smtClean="0"/>
              <a:pPr/>
              <a:t>7/31/2018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6084109" y="1575654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31000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338" y="1524001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388442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6690F-97DD-4A68-82B6-92C26B30ABC5}" type="datetime1">
              <a:rPr lang="en-US" smtClean="0"/>
              <a:pPr/>
              <a:t>7/31/2018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402336" y="2471384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791200" y="1042418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29127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7EF11-735F-4ACC-9151-C3984C16448A}" type="datetime1">
              <a:rPr lang="en-US" smtClean="0"/>
              <a:pPr/>
              <a:t>7/31/2018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1036022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964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7495E-D411-46C7-85C8-DB4F8349F469}" type="datetime1">
              <a:rPr lang="en-US" smtClean="0"/>
              <a:pPr/>
              <a:t>7/31/2018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28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8000" y="1981202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40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B1EE-35B2-4DC7-A243-62265AB103C8}" type="datetime1">
              <a:rPr lang="en-US" smtClean="0"/>
              <a:pPr/>
              <a:t>7/31/2018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126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40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EA70D8B6-9A15-4A12-B1CC-20CEDD1D6C7B}" type="datetime1">
              <a:rPr lang="en-US" smtClean="0"/>
              <a:pPr/>
              <a:t>7/31/2018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970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2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CDA8CEF-D296-433A-BBDF-4CEAAF87FB58}" type="datetime1">
              <a:rPr lang="en-US" smtClean="0"/>
              <a:pPr/>
              <a:t>7/31/2018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791200" y="1040176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51137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2835" y="533400"/>
            <a:ext cx="8534400" cy="457200"/>
          </a:xfrm>
        </p:spPr>
        <p:txBody>
          <a:bodyPr>
            <a:normAutofit/>
          </a:bodyPr>
          <a:lstStyle/>
          <a:p>
            <a:r>
              <a:rPr lang="ro-RO" sz="2000" b="1" dirty="0" err="1" smtClean="0"/>
              <a:t>Informaţii</a:t>
            </a:r>
            <a:r>
              <a:rPr lang="ro-RO" sz="2000" b="1" dirty="0" smtClean="0"/>
              <a:t> </a:t>
            </a:r>
            <a:r>
              <a:rPr lang="ro-RO" sz="2000" b="1" dirty="0"/>
              <a:t>privind venitul reglementat </a:t>
            </a:r>
            <a:r>
              <a:rPr lang="ro-RO" sz="2000" b="1" dirty="0"/>
              <a:t>şi venitul </a:t>
            </a:r>
            <a:r>
              <a:rPr lang="ro-RO" sz="2000" b="1" dirty="0"/>
              <a:t>total</a:t>
            </a:r>
            <a:endParaRPr lang="ro-RO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02336" y="1430594"/>
            <a:ext cx="11338560" cy="4668454"/>
          </a:xfrm>
        </p:spPr>
        <p:txBody>
          <a:bodyPr>
            <a:normAutofit/>
          </a:bodyPr>
          <a:lstStyle/>
          <a:p>
            <a:r>
              <a:rPr lang="en-US" sz="1600" dirty="0"/>
              <a:t>a) </a:t>
            </a:r>
            <a:r>
              <a:rPr lang="ro-RO" sz="1600" dirty="0"/>
              <a:t>Venitul</a:t>
            </a:r>
            <a:r>
              <a:rPr lang="en-US" sz="1600" dirty="0"/>
              <a:t> </a:t>
            </a:r>
            <a:r>
              <a:rPr lang="en-US" sz="1600" dirty="0" err="1"/>
              <a:t>reglementat</a:t>
            </a:r>
            <a:r>
              <a:rPr lang="en-US" sz="1600" dirty="0"/>
              <a:t> </a:t>
            </a:r>
            <a:r>
              <a:rPr lang="en-US" sz="1600" dirty="0" err="1"/>
              <a:t>ș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/>
              <a:t>venitul</a:t>
            </a:r>
            <a:r>
              <a:rPr lang="en-US" sz="1600" dirty="0"/>
              <a:t> total </a:t>
            </a:r>
            <a:r>
              <a:rPr lang="en-US" sz="1600" dirty="0" err="1"/>
              <a:t>aprobate</a:t>
            </a:r>
            <a:r>
              <a:rPr lang="en-US" sz="1600" dirty="0"/>
              <a:t> pentru </a:t>
            </a:r>
            <a:r>
              <a:rPr lang="en-US" sz="1600" dirty="0" err="1"/>
              <a:t>perioada</a:t>
            </a:r>
            <a:r>
              <a:rPr lang="en-US" sz="1600" dirty="0"/>
              <a:t> oct.2018-sept.2019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pPr>
              <a:lnSpc>
                <a:spcPct val="150000"/>
              </a:lnSpc>
            </a:pPr>
            <a:endParaRPr lang="en-US" sz="1600" dirty="0"/>
          </a:p>
          <a:p>
            <a:r>
              <a:rPr lang="en-US" sz="1600" dirty="0"/>
              <a:t>b</a:t>
            </a:r>
            <a:r>
              <a:rPr lang="en-US" sz="1600" dirty="0"/>
              <a:t>) </a:t>
            </a:r>
            <a:r>
              <a:rPr lang="en-US" sz="1600" dirty="0" err="1"/>
              <a:t>Modific</a:t>
            </a:r>
            <a:r>
              <a:rPr lang="vi-VN" sz="1600" dirty="0"/>
              <a:t>ă</a:t>
            </a:r>
            <a:r>
              <a:rPr lang="en-US" sz="1600" dirty="0"/>
              <a:t>rile de la un an la </a:t>
            </a:r>
            <a:r>
              <a:rPr lang="en-US" sz="1600" dirty="0" err="1"/>
              <a:t>altul</a:t>
            </a:r>
            <a:r>
              <a:rPr lang="en-US" sz="1600" dirty="0"/>
              <a:t> ale </a:t>
            </a:r>
            <a:r>
              <a:rPr lang="en-US" sz="1600" dirty="0" err="1"/>
              <a:t>veniturilor</a:t>
            </a:r>
            <a:r>
              <a:rPr lang="en-US" sz="1600" dirty="0"/>
              <a:t> </a:t>
            </a:r>
            <a:r>
              <a:rPr lang="en-US" sz="1600" dirty="0" err="1"/>
              <a:t>aprobate</a:t>
            </a:r>
            <a:endParaRPr lang="en-US" sz="1600" dirty="0"/>
          </a:p>
          <a:p>
            <a:endParaRPr lang="en-US" sz="1600" dirty="0"/>
          </a:p>
          <a:p>
            <a:pPr marL="0" indent="0">
              <a:buNone/>
            </a:pPr>
            <a:endParaRPr lang="ro-RO" sz="1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2744811"/>
              </p:ext>
            </p:extLst>
          </p:nvPr>
        </p:nvGraphicFramePr>
        <p:xfrm>
          <a:off x="2626829" y="1791876"/>
          <a:ext cx="7106412" cy="2167128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7056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153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854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000" dirty="0">
                          <a:effectLst/>
                        </a:rPr>
                        <a:t>Nr. Crt.</a:t>
                      </a:r>
                      <a:endParaRPr lang="ro-R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000" dirty="0">
                          <a:effectLst/>
                        </a:rPr>
                        <a:t>Indicator</a:t>
                      </a:r>
                      <a:endParaRPr lang="ro-R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000" dirty="0">
                          <a:effectLst/>
                        </a:rPr>
                        <a:t>Venit aprobat </a:t>
                      </a:r>
                      <a:r>
                        <a:rPr lang="ro-RO" sz="1000" dirty="0" smtClean="0">
                          <a:effectLst/>
                        </a:rPr>
                        <a:t>oct.201</a:t>
                      </a:r>
                      <a:r>
                        <a:rPr lang="en-US" sz="1000" dirty="0" smtClean="0">
                          <a:effectLst/>
                        </a:rPr>
                        <a:t>8</a:t>
                      </a:r>
                      <a:r>
                        <a:rPr lang="ro-RO" sz="1000" dirty="0" smtClean="0">
                          <a:effectLst/>
                        </a:rPr>
                        <a:t>-sept.201</a:t>
                      </a:r>
                      <a:r>
                        <a:rPr lang="en-US" sz="1000" dirty="0" smtClean="0">
                          <a:effectLst/>
                        </a:rPr>
                        <a:t>9</a:t>
                      </a:r>
                      <a:r>
                        <a:rPr lang="ro-RO" sz="1000" dirty="0" smtClean="0">
                          <a:effectLst/>
                        </a:rPr>
                        <a:t> </a:t>
                      </a:r>
                      <a:r>
                        <a:rPr lang="ro-RO" sz="1000" dirty="0">
                          <a:effectLst/>
                        </a:rPr>
                        <a:t>(mii lei)</a:t>
                      </a:r>
                      <a:endParaRPr lang="ro-R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78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000" dirty="0">
                          <a:effectLst/>
                        </a:rPr>
                        <a:t>1</a:t>
                      </a:r>
                      <a:endParaRPr lang="ro-R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000" dirty="0">
                          <a:effectLst/>
                        </a:rPr>
                        <a:t>Opex</a:t>
                      </a:r>
                      <a:endParaRPr lang="ro-R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658.727,27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78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000" dirty="0">
                          <a:effectLst/>
                        </a:rPr>
                        <a:t>2</a:t>
                      </a:r>
                      <a:endParaRPr lang="ro-R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000" dirty="0">
                          <a:effectLst/>
                        </a:rPr>
                        <a:t>Capex</a:t>
                      </a:r>
                      <a:endParaRPr lang="ro-R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469.850,58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778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000" dirty="0">
                          <a:effectLst/>
                        </a:rPr>
                        <a:t>3</a:t>
                      </a:r>
                      <a:endParaRPr lang="ro-R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000" b="1" dirty="0">
                          <a:effectLst/>
                        </a:rPr>
                        <a:t>Venit reglementat </a:t>
                      </a:r>
                      <a:r>
                        <a:rPr lang="ro-RO" sz="1000" b="1" dirty="0" smtClean="0">
                          <a:effectLst/>
                        </a:rPr>
                        <a:t>(</a:t>
                      </a:r>
                      <a:r>
                        <a:rPr lang="ro-RO" sz="1000" b="1" dirty="0">
                          <a:effectLst/>
                        </a:rPr>
                        <a:t>1.+2.)</a:t>
                      </a:r>
                      <a:endParaRPr lang="ro-RO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1.128.577,85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778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000" dirty="0">
                          <a:effectLst/>
                        </a:rPr>
                        <a:t>4</a:t>
                      </a:r>
                      <a:endParaRPr lang="ro-R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000" dirty="0">
                          <a:effectLst/>
                        </a:rPr>
                        <a:t>Costuri preluate direct</a:t>
                      </a:r>
                      <a:endParaRPr lang="ro-R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137.921,96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778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000" dirty="0">
                          <a:effectLst/>
                        </a:rPr>
                        <a:t>5</a:t>
                      </a:r>
                      <a:endParaRPr lang="ro-R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000" dirty="0" smtClean="0">
                          <a:effectLst/>
                        </a:rPr>
                        <a:t>Diferențe</a:t>
                      </a:r>
                      <a:r>
                        <a:rPr lang="en-US" sz="1000" dirty="0" smtClean="0">
                          <a:effectLst/>
                        </a:rPr>
                        <a:t>,</a:t>
                      </a:r>
                      <a:r>
                        <a:rPr lang="en-US" sz="1000" baseline="0" dirty="0" smtClean="0">
                          <a:effectLst/>
                        </a:rPr>
                        <a:t> din care:</a:t>
                      </a:r>
                      <a:endParaRPr lang="ro-R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-383.516,82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741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000" dirty="0" smtClean="0">
                          <a:effectLst/>
                        </a:rPr>
                        <a:t>5</a:t>
                      </a:r>
                      <a:r>
                        <a:rPr lang="en-US" sz="1000" dirty="0" smtClean="0">
                          <a:effectLst/>
                        </a:rPr>
                        <a:t>.1</a:t>
                      </a:r>
                      <a:endParaRPr lang="ro-R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900" b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- </a:t>
                      </a:r>
                      <a:r>
                        <a:rPr lang="en-US" sz="900" b="0" dirty="0" err="1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componenta</a:t>
                      </a:r>
                      <a:r>
                        <a:rPr lang="en-US" sz="900" b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de </a:t>
                      </a:r>
                      <a:r>
                        <a:rPr lang="en-US" sz="900" b="0" dirty="0" err="1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redistribuire</a:t>
                      </a:r>
                      <a:r>
                        <a:rPr lang="en-US" sz="900" b="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a </a:t>
                      </a:r>
                      <a:r>
                        <a:rPr lang="ro-RO" sz="900" b="0" noProof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spor</a:t>
                      </a:r>
                      <a:r>
                        <a:rPr lang="en-US" sz="900" b="0" noProof="0" dirty="0" err="1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ului</a:t>
                      </a:r>
                      <a:r>
                        <a:rPr lang="en-US" sz="900" b="0" noProof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de </a:t>
                      </a:r>
                      <a:r>
                        <a:rPr lang="en-US" sz="900" b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o-RO" sz="900" b="0" noProof="0" dirty="0" err="1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eficienţă</a:t>
                      </a:r>
                      <a:endParaRPr lang="ro-RO" sz="900" b="0" noProof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200" b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-127.087,45</a:t>
                      </a:r>
                      <a:endParaRPr lang="ro-RO" sz="1200" b="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69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000" dirty="0" smtClean="0">
                          <a:effectLst/>
                        </a:rPr>
                        <a:t>5</a:t>
                      </a:r>
                      <a:r>
                        <a:rPr lang="en-US" sz="1000" dirty="0" smtClean="0">
                          <a:effectLst/>
                        </a:rPr>
                        <a:t>.2</a:t>
                      </a:r>
                      <a:endParaRPr lang="ro-R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900" b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- </a:t>
                      </a:r>
                      <a:r>
                        <a:rPr lang="en-US" sz="900" b="0" dirty="0" err="1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componenta</a:t>
                      </a:r>
                      <a:r>
                        <a:rPr lang="en-US" sz="900" b="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de </a:t>
                      </a:r>
                      <a:r>
                        <a:rPr lang="en-US" sz="900" b="0" baseline="0" dirty="0" err="1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corecţie</a:t>
                      </a:r>
                      <a:r>
                        <a:rPr lang="en-US" sz="900" b="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a </a:t>
                      </a:r>
                      <a:r>
                        <a:rPr lang="en-US" sz="900" b="0" baseline="0" dirty="0" err="1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venitului</a:t>
                      </a:r>
                      <a:r>
                        <a:rPr lang="en-US" sz="900" b="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total </a:t>
                      </a:r>
                      <a:endParaRPr lang="ro-RO" sz="900" b="0" noProof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200" b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-215.777,14</a:t>
                      </a:r>
                      <a:endParaRPr lang="en-US" sz="1200" b="0" dirty="0" smtClean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41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000" dirty="0" smtClean="0">
                          <a:effectLst/>
                        </a:rPr>
                        <a:t>5</a:t>
                      </a:r>
                      <a:r>
                        <a:rPr lang="en-US" sz="1000" dirty="0" smtClean="0">
                          <a:effectLst/>
                        </a:rPr>
                        <a:t>.3</a:t>
                      </a:r>
                      <a:endParaRPr lang="ro-R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900" b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- </a:t>
                      </a:r>
                      <a:r>
                        <a:rPr lang="en-US" sz="900" b="0" dirty="0" err="1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componenta</a:t>
                      </a:r>
                      <a:r>
                        <a:rPr lang="en-US" sz="900" b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de </a:t>
                      </a:r>
                      <a:r>
                        <a:rPr lang="en-US" sz="900" b="0" dirty="0" err="1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corecţie</a:t>
                      </a:r>
                      <a:r>
                        <a:rPr lang="en-US" sz="900" b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a </a:t>
                      </a:r>
                      <a:r>
                        <a:rPr lang="en-US" sz="900" b="0" dirty="0" err="1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consumului</a:t>
                      </a:r>
                      <a:r>
                        <a:rPr lang="en-US" sz="900" b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b="0" dirty="0" err="1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tehnologic</a:t>
                      </a:r>
                      <a:endParaRPr lang="ro-RO" sz="900" b="0" noProof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200" b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26.448,47</a:t>
                      </a:r>
                      <a:endParaRPr lang="en-US" sz="1200" b="0" dirty="0" smtClean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41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000" dirty="0" smtClean="0">
                          <a:effectLst/>
                        </a:rPr>
                        <a:t>5</a:t>
                      </a:r>
                      <a:r>
                        <a:rPr lang="en-US" sz="1000" dirty="0" smtClean="0">
                          <a:effectLst/>
                        </a:rPr>
                        <a:t>.4</a:t>
                      </a:r>
                      <a:endParaRPr lang="ro-R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en-US" sz="9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- </a:t>
                      </a:r>
                      <a:r>
                        <a:rPr kumimoji="0" lang="en-US" sz="9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componenta</a:t>
                      </a:r>
                      <a:r>
                        <a:rPr kumimoji="0" lang="en-US" sz="9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de </a:t>
                      </a:r>
                      <a:r>
                        <a:rPr kumimoji="0" lang="en-US" sz="9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corecţie</a:t>
                      </a:r>
                      <a:r>
                        <a:rPr kumimoji="0" lang="en-US" sz="9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a </a:t>
                      </a:r>
                      <a:r>
                        <a:rPr kumimoji="0" lang="en-US" sz="9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costurilor</a:t>
                      </a:r>
                      <a:r>
                        <a:rPr kumimoji="0" lang="en-US" sz="9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en-US" sz="9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preluate</a:t>
                      </a:r>
                      <a:r>
                        <a:rPr kumimoji="0" lang="en-US" sz="9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direct</a:t>
                      </a:r>
                      <a:endParaRPr kumimoji="0" lang="ro-RO" sz="900" b="0" kern="1200" noProof="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200" b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-67.100,71</a:t>
                      </a:r>
                      <a:endParaRPr lang="ro-RO" sz="1200" b="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78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000" dirty="0">
                          <a:effectLst/>
                        </a:rPr>
                        <a:t>*</a:t>
                      </a:r>
                      <a:endParaRPr lang="ro-R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000" b="1" dirty="0">
                          <a:effectLst/>
                        </a:rPr>
                        <a:t>Venitul total (3.+4.+5.)</a:t>
                      </a:r>
                      <a:endParaRPr lang="ro-RO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882.982,99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2057400" y="4320285"/>
          <a:ext cx="8001000" cy="1892808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5381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273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3615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3615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6316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324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Nr. Crt.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Indicator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Venit aprobat </a:t>
                      </a:r>
                      <a:r>
                        <a:rPr lang="ro-RO" sz="1200" dirty="0" smtClean="0">
                          <a:effectLst/>
                        </a:rPr>
                        <a:t>oct.201</a:t>
                      </a:r>
                      <a:r>
                        <a:rPr lang="en-US" sz="1200" dirty="0" smtClean="0">
                          <a:effectLst/>
                        </a:rPr>
                        <a:t>7</a:t>
                      </a:r>
                      <a:r>
                        <a:rPr lang="ro-RO" sz="1200" dirty="0" smtClean="0">
                          <a:effectLst/>
                        </a:rPr>
                        <a:t>-sept.201</a:t>
                      </a:r>
                      <a:r>
                        <a:rPr lang="en-US" sz="1200" dirty="0" smtClean="0">
                          <a:effectLst/>
                        </a:rPr>
                        <a:t>8</a:t>
                      </a:r>
                      <a:r>
                        <a:rPr lang="ro-RO" sz="1200" dirty="0" smtClean="0">
                          <a:effectLst/>
                        </a:rPr>
                        <a:t> </a:t>
                      </a:r>
                      <a:r>
                        <a:rPr lang="ro-RO" sz="1200" dirty="0">
                          <a:effectLst/>
                        </a:rPr>
                        <a:t>(mii lei)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Venit aprobat </a:t>
                      </a:r>
                      <a:r>
                        <a:rPr lang="ro-RO" sz="1200" dirty="0" smtClean="0">
                          <a:effectLst/>
                        </a:rPr>
                        <a:t>oct.201</a:t>
                      </a:r>
                      <a:r>
                        <a:rPr lang="en-US" sz="1200" dirty="0" smtClean="0">
                          <a:effectLst/>
                        </a:rPr>
                        <a:t>8</a:t>
                      </a:r>
                      <a:r>
                        <a:rPr lang="ro-RO" sz="1200" dirty="0" smtClean="0">
                          <a:effectLst/>
                        </a:rPr>
                        <a:t>-sept.201</a:t>
                      </a:r>
                      <a:r>
                        <a:rPr lang="en-US" sz="1200" dirty="0" smtClean="0">
                          <a:effectLst/>
                        </a:rPr>
                        <a:t>9</a:t>
                      </a:r>
                      <a:r>
                        <a:rPr lang="ro-RO" sz="1200" dirty="0" smtClean="0">
                          <a:effectLst/>
                        </a:rPr>
                        <a:t> </a:t>
                      </a:r>
                      <a:r>
                        <a:rPr lang="ro-RO" sz="1200" dirty="0">
                          <a:effectLst/>
                        </a:rPr>
                        <a:t>(mii lei)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 smtClean="0">
                          <a:effectLst/>
                        </a:rPr>
                        <a:t>Evoluție </a:t>
                      </a:r>
                      <a:r>
                        <a:rPr lang="ro-RO" sz="1200" dirty="0">
                          <a:effectLst/>
                        </a:rPr>
                        <a:t>venit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07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0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1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3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3/2 %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07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1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Opex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556.564,71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658.727,27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118,36%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07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2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>
                          <a:effectLst/>
                        </a:rPr>
                        <a:t>Capex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446.940,22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469.850,58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105,13%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607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3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b="1" dirty="0">
                          <a:effectLst/>
                        </a:rPr>
                        <a:t>Venit </a:t>
                      </a:r>
                      <a:r>
                        <a:rPr lang="ro-RO" sz="1200" b="1">
                          <a:effectLst/>
                        </a:rPr>
                        <a:t>reglementat </a:t>
                      </a:r>
                      <a:r>
                        <a:rPr lang="ro-RO" sz="1200" b="1" smtClean="0">
                          <a:effectLst/>
                        </a:rPr>
                        <a:t>(</a:t>
                      </a:r>
                      <a:r>
                        <a:rPr lang="ro-RO" sz="1200" b="1" dirty="0">
                          <a:effectLst/>
                        </a:rPr>
                        <a:t>1.+2.)</a:t>
                      </a:r>
                      <a:endParaRPr lang="ro-RO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1.003.504,93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1.128.577,85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112,46%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607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4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>
                          <a:effectLst/>
                        </a:rPr>
                        <a:t>Costuri preluate direct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223.891,44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137.921,96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61,60%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607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5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 smtClean="0">
                          <a:effectLst/>
                        </a:rPr>
                        <a:t>Diferențe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-273.073,98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-383.516,82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140,44%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607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*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b="1" dirty="0">
                          <a:effectLst/>
                        </a:rPr>
                        <a:t>Venitul total (3.+4.+5.)</a:t>
                      </a:r>
                      <a:endParaRPr lang="ro-RO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954.322,39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882.982,99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92,52%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0465" y="304800"/>
            <a:ext cx="12270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047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ustom 3">
      <a:dk1>
        <a:sysClr val="windowText" lastClr="000000"/>
      </a:dk1>
      <a:lt1>
        <a:sysClr val="window" lastClr="FFFFFF"/>
      </a:lt1>
      <a:dk2>
        <a:srgbClr val="646B86"/>
      </a:dk2>
      <a:lt2>
        <a:srgbClr val="F2F2F2"/>
      </a:lt2>
      <a:accent1>
        <a:srgbClr val="D16349"/>
      </a:accent1>
      <a:accent2>
        <a:srgbClr val="CCB400"/>
      </a:accent2>
      <a:accent3>
        <a:srgbClr val="00516B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224</Words>
  <Application>Microsoft Office PowerPoint</Application>
  <PresentationFormat>Widescreen</PresentationFormat>
  <Paragraphs>83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Georgia</vt:lpstr>
      <vt:lpstr>Times New Roman</vt:lpstr>
      <vt:lpstr>Wingdings</vt:lpstr>
      <vt:lpstr>Wingdings 2</vt:lpstr>
      <vt:lpstr>Civic</vt:lpstr>
      <vt:lpstr>Informaţii privind venitul reglementat şi venitul total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Informaţii privind venitul reglementat şi venitul total</dc:title>
  <dc:creator>Marius Adrian Ionita</dc:creator>
  <cp:lastModifiedBy>Marius Adrian Ionita</cp:lastModifiedBy>
  <cp:revision>3</cp:revision>
  <dcterms:created xsi:type="dcterms:W3CDTF">2018-07-31T10:06:02Z</dcterms:created>
  <dcterms:modified xsi:type="dcterms:W3CDTF">2018-07-31T10:28:58Z</dcterms:modified>
</cp:coreProperties>
</file>