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96" y="68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en-US" sz="2000" dirty="0"/>
              <a:t>The trends of the forecasted tariffs for the fourth regulated period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920150"/>
              </p:ext>
            </p:extLst>
          </p:nvPr>
        </p:nvGraphicFramePr>
        <p:xfrm>
          <a:off x="2048010" y="1571421"/>
          <a:ext cx="7986251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700" u="none" strike="noStrike" dirty="0" err="1">
                          <a:effectLst/>
                        </a:rPr>
                        <a:t>Transmission</a:t>
                      </a:r>
                      <a:r>
                        <a:rPr lang="ro-RO" sz="700" u="none" strike="noStrike" dirty="0">
                          <a:effectLst/>
                        </a:rPr>
                        <a:t> Service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2019-2020 </a:t>
                      </a:r>
                      <a:endParaRPr lang="ro-RO" sz="700" u="none" strike="noStrike" dirty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(</a:t>
                      </a:r>
                      <a:r>
                        <a:rPr lang="ro-RO" sz="700" u="none" strike="noStrike" dirty="0" err="1">
                          <a:effectLst/>
                        </a:rPr>
                        <a:t>approved</a:t>
                      </a:r>
                      <a:r>
                        <a:rPr lang="ro-RO" sz="700" u="none" strike="noStrike" baseline="0" dirty="0">
                          <a:effectLst/>
                        </a:rPr>
                        <a:t> </a:t>
                      </a:r>
                      <a:r>
                        <a:rPr lang="ro-RO" sz="700" u="none" strike="noStrike" baseline="0" dirty="0" err="1">
                          <a:effectLst/>
                        </a:rPr>
                        <a:t>tariffs</a:t>
                      </a:r>
                      <a:r>
                        <a:rPr lang="en-US" sz="700" u="none" strike="noStrike" dirty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2020-2021</a:t>
                      </a:r>
                      <a:endParaRPr lang="ro-RO" sz="700" u="none" strike="noStrike" dirty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 (</a:t>
                      </a:r>
                      <a:r>
                        <a:rPr lang="en-US" sz="700" u="none" strike="noStrike" dirty="0" err="1">
                          <a:effectLst/>
                        </a:rPr>
                        <a:t>approv</a:t>
                      </a:r>
                      <a:r>
                        <a:rPr lang="ro-RO" sz="700" u="none" strike="noStrike" dirty="0" err="1">
                          <a:effectLst/>
                        </a:rPr>
                        <a:t>ed</a:t>
                      </a:r>
                      <a:r>
                        <a:rPr lang="ro-RO" sz="700" u="none" strike="noStrike" dirty="0">
                          <a:effectLst/>
                        </a:rPr>
                        <a:t> </a:t>
                      </a:r>
                      <a:r>
                        <a:rPr lang="ro-RO" sz="700" u="none" strike="noStrike" dirty="0" err="1">
                          <a:effectLst/>
                        </a:rPr>
                        <a:t>tariffs</a:t>
                      </a:r>
                      <a:r>
                        <a:rPr lang="en-US" sz="700" u="none" strike="noStrike" dirty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2021-2022 </a:t>
                      </a:r>
                      <a:endParaRPr lang="ro-RO" sz="700" u="none" strike="noStrike" dirty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(</a:t>
                      </a:r>
                      <a:r>
                        <a:rPr lang="ro-RO" sz="700" u="none" strike="noStrike" dirty="0" err="1">
                          <a:effectLst/>
                        </a:rPr>
                        <a:t>forecasted</a:t>
                      </a:r>
                      <a:r>
                        <a:rPr lang="ro-RO" sz="700" u="none" strike="noStrike" dirty="0">
                          <a:effectLst/>
                        </a:rPr>
                        <a:t> </a:t>
                      </a:r>
                      <a:r>
                        <a:rPr lang="ro-RO" sz="700" u="none" strike="noStrike" dirty="0" err="1">
                          <a:effectLst/>
                        </a:rPr>
                        <a:t>tariffs</a:t>
                      </a:r>
                      <a:r>
                        <a:rPr lang="en-US" sz="700" u="none" strike="noStrike" dirty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2022-2023 </a:t>
                      </a:r>
                      <a:endParaRPr lang="ro-RO" sz="700" u="none" strike="noStrike" dirty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(</a:t>
                      </a:r>
                      <a:r>
                        <a:rPr lang="ro-RO" sz="700" u="none" strike="noStrike" dirty="0" err="1">
                          <a:effectLst/>
                        </a:rPr>
                        <a:t>forecasted</a:t>
                      </a:r>
                      <a:r>
                        <a:rPr lang="ro-RO" sz="700" u="none" strike="noStrike" dirty="0">
                          <a:effectLst/>
                        </a:rPr>
                        <a:t> </a:t>
                      </a:r>
                      <a:r>
                        <a:rPr lang="ro-RO" sz="700" u="none" strike="noStrike" dirty="0" err="1">
                          <a:effectLst/>
                        </a:rPr>
                        <a:t>tariffs</a:t>
                      </a:r>
                      <a:r>
                        <a:rPr lang="en-US" sz="700" u="none" strike="noStrike" dirty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2023-2024</a:t>
                      </a:r>
                      <a:endParaRPr lang="ro-RO" sz="700" u="none" strike="noStrike" dirty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 (</a:t>
                      </a:r>
                      <a:r>
                        <a:rPr lang="ro-RO" sz="700" u="none" strike="noStrike" dirty="0" err="1">
                          <a:effectLst/>
                        </a:rPr>
                        <a:t>forecasted</a:t>
                      </a:r>
                      <a:r>
                        <a:rPr lang="ro-RO" sz="700" u="none" strike="noStrike" dirty="0">
                          <a:effectLst/>
                        </a:rPr>
                        <a:t> </a:t>
                      </a:r>
                      <a:r>
                        <a:rPr lang="ro-RO" sz="700" u="none" strike="noStrike" dirty="0" err="1">
                          <a:effectLst/>
                        </a:rPr>
                        <a:t>tariffs</a:t>
                      </a:r>
                      <a:r>
                        <a:rPr lang="en-US" sz="700" u="none" strike="noStrike" dirty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noProof="0" dirty="0">
                          <a:effectLst/>
                        </a:rPr>
                        <a:t>Reference price for </a:t>
                      </a:r>
                      <a:r>
                        <a:rPr lang="en-US" sz="1000" baseline="0" noProof="0" dirty="0">
                          <a:latin typeface="+mn-lt"/>
                        </a:rPr>
                        <a:t>the group of 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+mn-lt"/>
                        </a:rPr>
                        <a:t>entry points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000" u="none" strike="noStrike" noProof="0" dirty="0">
                          <a:effectLst/>
                        </a:rPr>
                        <a:t>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1,90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1,94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2,36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2,51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noProof="0" dirty="0">
                          <a:effectLst/>
                        </a:rPr>
                        <a:t>Reference price for </a:t>
                      </a:r>
                      <a:r>
                        <a:rPr lang="en-US" sz="1000" noProof="0" dirty="0">
                          <a:latin typeface="+mn-lt"/>
                        </a:rPr>
                        <a:t>the group</a:t>
                      </a:r>
                      <a:r>
                        <a:rPr lang="en-US" sz="1000" baseline="0" noProof="0" dirty="0">
                          <a:latin typeface="+mn-lt"/>
                        </a:rPr>
                        <a:t> of NTS exit points</a:t>
                      </a:r>
                      <a:endParaRPr lang="en-US" sz="1000" u="none" strike="noStrike" noProof="0" dirty="0">
                        <a:effectLst/>
                      </a:endParaRPr>
                    </a:p>
                    <a:p>
                      <a:pPr algn="ctr" rtl="0" fontAlgn="ctr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1,48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</a:t>
                      </a:r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,95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6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noProof="0" dirty="0">
                          <a:effectLst/>
                        </a:rPr>
                        <a:t>Reference price for </a:t>
                      </a:r>
                      <a:r>
                        <a:rPr lang="en-US" sz="1000" baseline="0" noProof="0" dirty="0">
                          <a:latin typeface="+mn-lt"/>
                        </a:rPr>
                        <a:t>the group of 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+mn-lt"/>
                        </a:rPr>
                        <a:t>entry points from storage facilities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 rtl="0" fontAlgn="ctr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0,95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0,97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1,0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</a:t>
                      </a:r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1,26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noProof="0" dirty="0">
                          <a:effectLst/>
                        </a:rPr>
                        <a:t>Reference price for </a:t>
                      </a:r>
                      <a:r>
                        <a:rPr lang="en-US" sz="1000" noProof="0" dirty="0">
                          <a:latin typeface="+mn-lt"/>
                        </a:rPr>
                        <a:t>the group</a:t>
                      </a:r>
                      <a:r>
                        <a:rPr lang="en-US" sz="1000" baseline="0" noProof="0" dirty="0">
                          <a:latin typeface="+mn-lt"/>
                        </a:rPr>
                        <a:t> of NTS exit points to storage facilities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0,74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0,81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3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The tariff for the gas volume transmitted </a:t>
                      </a: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1,51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1,46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</a:t>
                      </a:r>
                      <a:r>
                        <a:rPr lang="ro-R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144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The trends of the forecasted tariffs for the fourth regulated period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Mihai Iuliu Fodor</cp:lastModifiedBy>
  <cp:revision>24</cp:revision>
  <dcterms:created xsi:type="dcterms:W3CDTF">2018-07-31T10:06:02Z</dcterms:created>
  <dcterms:modified xsi:type="dcterms:W3CDTF">2021-08-10T05:42:22Z</dcterms:modified>
</cp:coreProperties>
</file>