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en-US" sz="2000" dirty="0"/>
              <a:t>The trends of the approved tariffs during  O</a:t>
            </a:r>
            <a:r>
              <a:rPr lang="ro-RO" sz="2000" dirty="0" err="1"/>
              <a:t>ctobe</a:t>
            </a:r>
            <a:r>
              <a:rPr lang="en-US" sz="2000" dirty="0"/>
              <a:t>r</a:t>
            </a:r>
            <a:r>
              <a:rPr lang="ro-RO" sz="2000" dirty="0"/>
              <a:t> 201</a:t>
            </a:r>
            <a:r>
              <a:rPr lang="en-US" sz="2000" dirty="0"/>
              <a:t>9</a:t>
            </a:r>
            <a:r>
              <a:rPr lang="ro-RO" sz="2000" dirty="0"/>
              <a:t> – </a:t>
            </a:r>
            <a:r>
              <a:rPr lang="en-US" sz="2000" dirty="0"/>
              <a:t>S</a:t>
            </a:r>
            <a:r>
              <a:rPr lang="ro-RO" sz="2000" dirty="0" err="1"/>
              <a:t>eptemb</a:t>
            </a:r>
            <a:r>
              <a:rPr lang="en-US" sz="2000" dirty="0" err="1"/>
              <a:t>er</a:t>
            </a:r>
            <a:r>
              <a:rPr lang="ro-RO" sz="2000" dirty="0"/>
              <a:t> 202</a:t>
            </a:r>
            <a:r>
              <a:rPr lang="en-US" sz="2000" dirty="0"/>
              <a:t>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C44FC3-C0E9-4321-98D7-D972D06C63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243936"/>
              </p:ext>
            </p:extLst>
          </p:nvPr>
        </p:nvGraphicFramePr>
        <p:xfrm>
          <a:off x="985324" y="1568670"/>
          <a:ext cx="10199911" cy="463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6790">
                  <a:extLst>
                    <a:ext uri="{9D8B030D-6E8A-4147-A177-3AD203B41FA5}">
                      <a16:colId xmlns:a16="http://schemas.microsoft.com/office/drawing/2014/main" val="900700652"/>
                    </a:ext>
                  </a:extLst>
                </a:gridCol>
                <a:gridCol w="2054449">
                  <a:extLst>
                    <a:ext uri="{9D8B030D-6E8A-4147-A177-3AD203B41FA5}">
                      <a16:colId xmlns:a16="http://schemas.microsoft.com/office/drawing/2014/main" val="3646686276"/>
                    </a:ext>
                  </a:extLst>
                </a:gridCol>
                <a:gridCol w="1649349">
                  <a:extLst>
                    <a:ext uri="{9D8B030D-6E8A-4147-A177-3AD203B41FA5}">
                      <a16:colId xmlns:a16="http://schemas.microsoft.com/office/drawing/2014/main" val="47397792"/>
                    </a:ext>
                  </a:extLst>
                </a:gridCol>
                <a:gridCol w="1446796">
                  <a:extLst>
                    <a:ext uri="{9D8B030D-6E8A-4147-A177-3AD203B41FA5}">
                      <a16:colId xmlns:a16="http://schemas.microsoft.com/office/drawing/2014/main" val="2794187062"/>
                    </a:ext>
                  </a:extLst>
                </a:gridCol>
                <a:gridCol w="1490201">
                  <a:extLst>
                    <a:ext uri="{9D8B030D-6E8A-4147-A177-3AD203B41FA5}">
                      <a16:colId xmlns:a16="http://schemas.microsoft.com/office/drawing/2014/main" val="279786419"/>
                    </a:ext>
                  </a:extLst>
                </a:gridCol>
                <a:gridCol w="1432326">
                  <a:extLst>
                    <a:ext uri="{9D8B030D-6E8A-4147-A177-3AD203B41FA5}">
                      <a16:colId xmlns:a16="http://schemas.microsoft.com/office/drawing/2014/main" val="2937174550"/>
                    </a:ext>
                  </a:extLst>
                </a:gridCol>
              </a:tblGrid>
              <a:tr h="321581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Transmission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</a:rPr>
                        <a:t> service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2019-2020</a:t>
                      </a:r>
                      <a:endParaRPr lang="ro-RO" sz="1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approved</a:t>
                      </a:r>
                      <a:r>
                        <a:rPr lang="ro-RO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tariffs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2020-2021 </a:t>
                      </a:r>
                      <a:endParaRPr lang="ro-RO" sz="1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approved</a:t>
                      </a:r>
                      <a:r>
                        <a:rPr lang="ro-RO" sz="10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o-RO" sz="1000" b="1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tariffs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2021-2022 (approved tariffs)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Variatoion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88778"/>
                  </a:ext>
                </a:extLst>
              </a:tr>
              <a:tr h="2666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 = (3/2 %)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(5/3 %)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08846"/>
                  </a:ext>
                </a:extLst>
              </a:tr>
              <a:tr h="892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</a:t>
                      </a:r>
                      <a:r>
                        <a:rPr lang="en-US" sz="1000" baseline="0" noProof="0" dirty="0">
                          <a:latin typeface="+mn-lt"/>
                        </a:rPr>
                        <a:t> tariff </a:t>
                      </a:r>
                      <a:r>
                        <a:rPr lang="en-US" sz="1000" noProof="0" dirty="0">
                          <a:latin typeface="+mn-lt"/>
                        </a:rPr>
                        <a:t> for the </a:t>
                      </a:r>
                      <a:r>
                        <a:rPr lang="en-US" sz="1000" baseline="0" noProof="0" dirty="0">
                          <a:latin typeface="+mn-lt"/>
                        </a:rPr>
                        <a:t>firm/interruptible annual  capacity booking products in the group of 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+mn-lt"/>
                        </a:rPr>
                        <a:t>entry points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9,76%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726213"/>
                  </a:ext>
                </a:extLst>
              </a:tr>
              <a:tr h="892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 tariff for the firm/interruptible annual capacity booking products in the group</a:t>
                      </a:r>
                      <a:r>
                        <a:rPr lang="en-US" sz="1000" baseline="0" noProof="0" dirty="0">
                          <a:latin typeface="+mn-lt"/>
                        </a:rPr>
                        <a:t> of NTS exit points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98594"/>
                  </a:ext>
                </a:extLst>
              </a:tr>
              <a:tr h="10516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</a:t>
                      </a:r>
                      <a:r>
                        <a:rPr lang="en-US" sz="1000" baseline="0" noProof="0" dirty="0">
                          <a:latin typeface="+mn-lt"/>
                        </a:rPr>
                        <a:t> tariff </a:t>
                      </a:r>
                      <a:r>
                        <a:rPr lang="en-US" sz="1000" noProof="0" dirty="0">
                          <a:latin typeface="+mn-lt"/>
                        </a:rPr>
                        <a:t> for the </a:t>
                      </a:r>
                      <a:r>
                        <a:rPr lang="en-US" sz="1000" baseline="0" noProof="0" dirty="0">
                          <a:latin typeface="+mn-lt"/>
                        </a:rPr>
                        <a:t>firm/interruptible annual  capacity booking products in the group of 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+mn-lt"/>
                        </a:rPr>
                        <a:t>entry points from storage facilities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43176"/>
                  </a:ext>
                </a:extLst>
              </a:tr>
              <a:tr h="8922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 tariff for the firm/interruptible annual capacity booking products in the group</a:t>
                      </a:r>
                      <a:r>
                        <a:rPr lang="en-US" sz="1000" baseline="0" noProof="0" dirty="0">
                          <a:latin typeface="+mn-lt"/>
                        </a:rPr>
                        <a:t> of NTS exit points to storage facilities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51702"/>
                  </a:ext>
                </a:extLst>
              </a:tr>
              <a:tr h="3215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The tariff for the gas volume transmitted </a:t>
                      </a: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-3,11%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-24,13%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80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7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181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The trends of the approved tariffs during  October 2019 – September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16</cp:revision>
  <dcterms:created xsi:type="dcterms:W3CDTF">2018-07-31T10:06:02Z</dcterms:created>
  <dcterms:modified xsi:type="dcterms:W3CDTF">2021-06-15T06:35:40Z</dcterms:modified>
</cp:coreProperties>
</file>