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E449A-BE83-4619-A781-487E468E5300}" type="datetimeFigureOut">
              <a:rPr lang="en-US" smtClean="0"/>
              <a:t>8/16/2021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D8850-A3C9-4E64-ADD4-D6813660F3E3}" type="slidenum">
              <a:rPr lang="en-US" smtClean="0"/>
              <a:t>‹#›</a:t>
            </a:fld>
            <a:endParaRPr lang="en-US"/>
          </a:p>
        </p:txBody>
      </p:sp>
    </p:spTree>
    <p:extLst>
      <p:ext uri="{BB962C8B-B14F-4D97-AF65-F5344CB8AC3E}">
        <p14:creationId xmlns:p14="http://schemas.microsoft.com/office/powerpoint/2010/main" val="82733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8/16/2021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12733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26326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110919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8/16/2021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378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8/16/2021</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153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8/16/2021</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6957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8/16/2021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926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01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8/16/2021</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1816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8/16/2021</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20632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8/16/2021</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63177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7470648" cy="838200"/>
          </a:xfrm>
        </p:spPr>
        <p:txBody>
          <a:bodyPr>
            <a:normAutofit/>
          </a:bodyPr>
          <a:lstStyle/>
          <a:p>
            <a:r>
              <a:rPr lang="en-US" sz="2200" dirty="0"/>
              <a:t>I</a:t>
            </a:r>
            <a:r>
              <a:rPr lang="ro-RO" sz="2200" dirty="0" err="1"/>
              <a:t>nforma</a:t>
            </a:r>
            <a:r>
              <a:rPr lang="en-US" sz="2200" dirty="0" err="1"/>
              <a:t>tion</a:t>
            </a:r>
            <a:r>
              <a:rPr lang="en-US" sz="2200" dirty="0"/>
              <a:t> on the reconciliation of the regulatory account</a:t>
            </a:r>
            <a:endParaRPr lang="ro-RO" sz="2200" dirty="0"/>
          </a:p>
        </p:txBody>
      </p:sp>
      <p:sp>
        <p:nvSpPr>
          <p:cNvPr id="4" name="Content Placeholder 3"/>
          <p:cNvSpPr>
            <a:spLocks noGrp="1"/>
          </p:cNvSpPr>
          <p:nvPr>
            <p:ph sz="quarter" idx="1"/>
          </p:nvPr>
        </p:nvSpPr>
        <p:spPr>
          <a:xfrm>
            <a:off x="1283109" y="1349478"/>
            <a:ext cx="9490588" cy="4953000"/>
          </a:xfrm>
        </p:spPr>
        <p:txBody>
          <a:bodyPr>
            <a:normAutofit/>
          </a:bodyPr>
          <a:lstStyle/>
          <a:p>
            <a:pPr algn="just"/>
            <a:endParaRPr lang="en-US" sz="1400" dirty="0"/>
          </a:p>
          <a:p>
            <a:pPr algn="just">
              <a:lnSpc>
                <a:spcPct val="150000"/>
              </a:lnSpc>
              <a:spcAft>
                <a:spcPts val="600"/>
              </a:spcAft>
            </a:pPr>
            <a:r>
              <a:rPr lang="en-US" sz="1400" dirty="0"/>
              <a:t>Within the procedure for setting the total revenue and the regulated tariffs for the transmission activity during October 2021 – September 2022, ANRE approved the correction components of the regulated revenue amounting to lei</a:t>
            </a:r>
            <a:r>
              <a:rPr lang="ro-RO" sz="1400" dirty="0"/>
              <a:t> -</a:t>
            </a:r>
            <a:r>
              <a:rPr lang="en-US" sz="1400" dirty="0">
                <a:solidFill>
                  <a:srgbClr val="000000"/>
                </a:solidFill>
                <a:latin typeface="Calibri" panose="020F0502020204030204" pitchFamily="34" charset="0"/>
              </a:rPr>
              <a:t>273.069,05 </a:t>
            </a:r>
            <a:r>
              <a:rPr lang="en-US" sz="1400" dirty="0"/>
              <a:t>thousands the redistribution component of the efficiency gain amounting to lei </a:t>
            </a:r>
            <a:r>
              <a:rPr lang="en-US" sz="1400" dirty="0">
                <a:solidFill>
                  <a:srgbClr val="000000"/>
                </a:solidFill>
                <a:latin typeface="Calibri" panose="020F0502020204030204" pitchFamily="34" charset="0"/>
              </a:rPr>
              <a:t>-93.288,64 </a:t>
            </a:r>
            <a:r>
              <a:rPr lang="en-US" sz="1400" dirty="0"/>
              <a:t>thousands</a:t>
            </a:r>
          </a:p>
          <a:p>
            <a:pPr algn="just">
              <a:lnSpc>
                <a:spcPct val="150000"/>
              </a:lnSpc>
              <a:spcAft>
                <a:spcPts val="600"/>
              </a:spcAft>
            </a:pPr>
            <a:r>
              <a:rPr lang="en-US" sz="1400" dirty="0"/>
              <a:t>The annual economic efficiency gains, related to a regulatory period, are cumulated at the end of that period and are transferred to customers, through linearization, during the next regulatory period. The annual increase in economic efficiency is updated with the inflation rate.</a:t>
            </a:r>
          </a:p>
          <a:p>
            <a:pPr algn="just">
              <a:lnSpc>
                <a:spcPct val="150000"/>
              </a:lnSpc>
              <a:spcAft>
                <a:spcPts val="600"/>
              </a:spcAft>
            </a:pPr>
            <a:r>
              <a:rPr lang="en-US" sz="1400" dirty="0"/>
              <a:t>If the corrected regulated income level induces a change in transport tariffs by more than 10% compared to the approved transport tariffs for the previous regulatory year, ANRE may decide, in consultation with TSO, that part of this income be recover in the following year (s), as appropriate. The values are updated for </a:t>
            </a:r>
            <a:r>
              <a:rPr lang="en-US" sz="1400"/>
              <a:t>the recovery period with </a:t>
            </a:r>
            <a:r>
              <a:rPr lang="en-US" sz="1400" dirty="0"/>
              <a:t>the inflation rate.</a:t>
            </a:r>
          </a:p>
          <a:p>
            <a:pPr marL="0" indent="0" algn="just">
              <a:lnSpc>
                <a:spcPct val="150000"/>
              </a:lnSpc>
              <a:spcAft>
                <a:spcPts val="600"/>
              </a:spcAft>
              <a:buNone/>
            </a:pPr>
            <a:endParaRPr lang="ro-RO" sz="1400" dirty="0"/>
          </a:p>
          <a:p>
            <a:pPr marL="0" indent="0" algn="just">
              <a:buNone/>
            </a:pPr>
            <a:endParaRPr lang="ro-RO" sz="14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815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178</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Wingdings</vt:lpstr>
      <vt:lpstr>Wingdings 2</vt:lpstr>
      <vt:lpstr>Civic</vt:lpstr>
      <vt:lpstr>Information on the reconciliation of the regulatory account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Informații referitoare la reconcilierea contului de regularizare</dc:title>
  <dc:creator>Marius Adrian Ionita</dc:creator>
  <cp:lastModifiedBy>Marius Adrian Ionita</cp:lastModifiedBy>
  <cp:revision>14</cp:revision>
  <dcterms:created xsi:type="dcterms:W3CDTF">2018-07-31T10:41:24Z</dcterms:created>
  <dcterms:modified xsi:type="dcterms:W3CDTF">2021-08-16T10:39:28Z</dcterms:modified>
</cp:coreProperties>
</file>